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Open Sauce Light" charset="1" panose="00000400000000000000"/>
      <p:regular r:id="rId44"/>
    </p:embeddedFont>
    <p:embeddedFont>
      <p:font typeface="Open Sauce" charset="1" panose="00000500000000000000"/>
      <p:regular r:id="rId45"/>
    </p:embeddedFont>
    <p:embeddedFont>
      <p:font typeface="Open Sans Light" charset="1" panose="00000000000000000000"/>
      <p:regular r:id="rId46"/>
    </p:embeddedFont>
    <p:embeddedFont>
      <p:font typeface="Open Sans Medium" charset="1" panose="00000000000000000000"/>
      <p:regular r:id="rId47"/>
    </p:embeddedFont>
    <p:embeddedFont>
      <p:font typeface="Open Sans" charset="1" panose="00000000000000000000"/>
      <p:regular r:id="rId48"/>
    </p:embeddedFont>
    <p:embeddedFont>
      <p:font typeface="Open Sans Bold" charset="1" panose="00000000000000000000"/>
      <p:regular r:id="rId49"/>
    </p:embeddedFont>
    <p:embeddedFont>
      <p:font typeface="Open Sauce Bold"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9.png" Type="http://schemas.openxmlformats.org/officeDocument/2006/relationships/image"/><Relationship Id="rId2" Target="../media/image1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0.png" Type="http://schemas.openxmlformats.org/officeDocument/2006/relationships/image"/><Relationship Id="rId2" Target="../media/image1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1.png" Type="http://schemas.openxmlformats.org/officeDocument/2006/relationships/image"/><Relationship Id="rId2" Target="../media/image1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2.png" Type="http://schemas.openxmlformats.org/officeDocument/2006/relationships/image"/><Relationship Id="rId2" Target="../media/image1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https://docs.google.com/document/d/1b3Gj4VYzk5U2H_yOU7mVs7xkaOdIBNW2/edit?pli=1#heading=h.9p8yqptiuz04" TargetMode="External" Type="http://schemas.openxmlformats.org/officeDocument/2006/relationships/hyperlink"/><Relationship Id="rId4" Target="https://docs.google.com/document/d/1b3Gj4VYzk5U2H_yOU7mVs7xkaOdIBNW2/edit?pli=1#heading=h.pji3qoq8ltjx" TargetMode="External" Type="http://schemas.openxmlformats.org/officeDocument/2006/relationships/hyperlink"/><Relationship Id="rId5" Target="https://docs.google.com/document/d/1b3Gj4VYzk5U2H_yOU7mVs7xkaOdIBNW2/edit#heading=h.i321eaeyiq8i" TargetMode="External" Type="http://schemas.openxmlformats.org/officeDocument/2006/relationships/hyperlink"/><Relationship Id="rId6" Target="../media/image3.png" Type="http://schemas.openxmlformats.org/officeDocument/2006/relationships/image"/><Relationship Id="rId7" Target="../media/image4.svg" Type="http://schemas.openxmlformats.org/officeDocument/2006/relationships/image"/><Relationship Id="rId8" Target="https://docs.google.com/document/d/1b3Gj4VYzk5U2H_yOU7mVs7xkaOdIBNW2/edit#heading=h.g6c15n6gmpr1"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9.jpeg" Type="http://schemas.openxmlformats.org/officeDocument/2006/relationships/image"/><Relationship Id="rId4" Target="../media/image50.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998290" y="7650052"/>
            <a:ext cx="3261010" cy="1275955"/>
          </a:xfrm>
          <a:prstGeom prst="rect">
            <a:avLst/>
          </a:prstGeom>
        </p:spPr>
        <p:txBody>
          <a:bodyPr anchor="t" rtlCol="false" tIns="0" lIns="0" bIns="0" rIns="0">
            <a:spAutoFit/>
          </a:bodyPr>
          <a:lstStyle/>
          <a:p>
            <a:pPr algn="r">
              <a:lnSpc>
                <a:spcPts val="9532"/>
              </a:lnSpc>
            </a:pPr>
            <a:r>
              <a:rPr lang="en-US" sz="9628">
                <a:solidFill>
                  <a:srgbClr val="FFFFFF"/>
                </a:solidFill>
                <a:latin typeface="Open Sauce Light"/>
                <a:ea typeface="Open Sauce Light"/>
                <a:cs typeface="Open Sauce Light"/>
                <a:sym typeface="Open Sauce Light"/>
              </a:rPr>
              <a:t>2025</a:t>
            </a:r>
          </a:p>
        </p:txBody>
      </p:sp>
      <p:sp>
        <p:nvSpPr>
          <p:cNvPr name="AutoShape 4" id="4"/>
          <p:cNvSpPr/>
          <p:nvPr/>
        </p:nvSpPr>
        <p:spPr>
          <a:xfrm>
            <a:off x="12698854" y="7469077"/>
            <a:ext cx="4560446" cy="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789836" y="4554799"/>
            <a:ext cx="14138179" cy="8162794"/>
          </a:xfrm>
          <a:prstGeom prst="rect">
            <a:avLst/>
          </a:prstGeom>
        </p:spPr>
        <p:txBody>
          <a:bodyPr anchor="t" rtlCol="false" tIns="0" lIns="0" bIns="0" rIns="0">
            <a:spAutoFit/>
          </a:bodyPr>
          <a:lstStyle/>
          <a:p>
            <a:pPr algn="l">
              <a:lnSpc>
                <a:spcPts val="10099"/>
              </a:lnSpc>
            </a:pPr>
            <a:r>
              <a:rPr lang="en-US" sz="9999">
                <a:solidFill>
                  <a:srgbClr val="FFFFFF"/>
                </a:solidFill>
                <a:latin typeface="Open Sauce"/>
                <a:ea typeface="Open Sauce"/>
                <a:cs typeface="Open Sauce"/>
                <a:sym typeface="Open Sauce"/>
              </a:rPr>
              <a:t>QUẢN LÝ CHUỖI CỬA</a:t>
            </a:r>
          </a:p>
          <a:p>
            <a:pPr algn="l">
              <a:lnSpc>
                <a:spcPts val="10099"/>
              </a:lnSpc>
            </a:pPr>
          </a:p>
          <a:p>
            <a:pPr algn="l">
              <a:lnSpc>
                <a:spcPts val="10099"/>
              </a:lnSpc>
            </a:pPr>
            <a:r>
              <a:rPr lang="en-US" sz="9999">
                <a:solidFill>
                  <a:srgbClr val="FFFFFF"/>
                </a:solidFill>
                <a:latin typeface="Open Sauce"/>
                <a:ea typeface="Open Sauce"/>
                <a:cs typeface="Open Sauce"/>
                <a:sym typeface="Open Sauce"/>
              </a:rPr>
              <a:t> HÀNG QUẦN ÁO</a:t>
            </a:r>
          </a:p>
          <a:p>
            <a:pPr algn="l">
              <a:lnSpc>
                <a:spcPts val="16090"/>
              </a:lnSpc>
            </a:pPr>
          </a:p>
          <a:p>
            <a:pPr algn="l">
              <a:lnSpc>
                <a:spcPts val="16999"/>
              </a:lnSpc>
            </a:pPr>
          </a:p>
        </p:txBody>
      </p:sp>
      <p:sp>
        <p:nvSpPr>
          <p:cNvPr name="TextBox 6" id="6"/>
          <p:cNvSpPr txBox="true"/>
          <p:nvPr/>
        </p:nvSpPr>
        <p:spPr>
          <a:xfrm rot="0">
            <a:off x="12094650" y="6724195"/>
            <a:ext cx="5164650" cy="580529"/>
          </a:xfrm>
          <a:prstGeom prst="rect">
            <a:avLst/>
          </a:prstGeom>
        </p:spPr>
        <p:txBody>
          <a:bodyPr anchor="t" rtlCol="false" tIns="0" lIns="0" bIns="0" rIns="0">
            <a:spAutoFit/>
          </a:bodyPr>
          <a:lstStyle/>
          <a:p>
            <a:pPr algn="r">
              <a:lnSpc>
                <a:spcPts val="4752"/>
              </a:lnSpc>
            </a:pPr>
            <a:r>
              <a:rPr lang="en-US" sz="3394">
                <a:solidFill>
                  <a:srgbClr val="FFFFFF"/>
                </a:solidFill>
                <a:latin typeface="Open Sans Light"/>
                <a:ea typeface="Open Sans Light"/>
                <a:cs typeface="Open Sans Light"/>
                <a:sym typeface="Open Sans Light"/>
              </a:rPr>
              <a:t>Present by: Nhóm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2204" t="0" r="-2204" b="0"/>
            </a:stretch>
          </a:blipFill>
        </p:spPr>
      </p:sp>
      <p:sp>
        <p:nvSpPr>
          <p:cNvPr name="Freeform 3" id="3"/>
          <p:cNvSpPr/>
          <p:nvPr/>
        </p:nvSpPr>
        <p:spPr>
          <a:xfrm flipH="false" flipV="false" rot="0">
            <a:off x="2839676" y="1306474"/>
            <a:ext cx="12608648" cy="8441334"/>
          </a:xfrm>
          <a:custGeom>
            <a:avLst/>
            <a:gdLst/>
            <a:ahLst/>
            <a:cxnLst/>
            <a:rect r="r" b="b" t="t" l="l"/>
            <a:pathLst>
              <a:path h="8441334" w="12608648">
                <a:moveTo>
                  <a:pt x="0" y="0"/>
                </a:moveTo>
                <a:lnTo>
                  <a:pt x="12608648" y="0"/>
                </a:lnTo>
                <a:lnTo>
                  <a:pt x="12608648" y="8441334"/>
                </a:lnTo>
                <a:lnTo>
                  <a:pt x="0" y="8441334"/>
                </a:lnTo>
                <a:lnTo>
                  <a:pt x="0" y="0"/>
                </a:lnTo>
                <a:close/>
              </a:path>
            </a:pathLst>
          </a:custGeom>
          <a:blipFill>
            <a:blip r:embed="rId3"/>
            <a:stretch>
              <a:fillRect l="-253" t="-2247" r="-253" b="0"/>
            </a:stretch>
          </a:blipFill>
        </p:spPr>
      </p:sp>
      <p:sp>
        <p:nvSpPr>
          <p:cNvPr name="TextBox 4" id="4"/>
          <p:cNvSpPr txBox="true"/>
          <p:nvPr/>
        </p:nvSpPr>
        <p:spPr>
          <a:xfrm rot="0">
            <a:off x="743664" y="472517"/>
            <a:ext cx="4597956" cy="556183"/>
          </a:xfrm>
          <a:prstGeom prst="rect">
            <a:avLst/>
          </a:prstGeom>
        </p:spPr>
        <p:txBody>
          <a:bodyPr anchor="t" rtlCol="false" tIns="0" lIns="0" bIns="0" rIns="0">
            <a:spAutoFit/>
          </a:bodyPr>
          <a:lstStyle/>
          <a:p>
            <a:pPr algn="ctr">
              <a:lnSpc>
                <a:spcPts val="4519"/>
              </a:lnSpc>
              <a:spcBef>
                <a:spcPct val="0"/>
              </a:spcBef>
            </a:pPr>
            <a:r>
              <a:rPr lang="en-US" b="true" sz="3228" spc="83">
                <a:solidFill>
                  <a:srgbClr val="FFFFFF"/>
                </a:solidFill>
                <a:latin typeface="Open Sans Bold"/>
                <a:ea typeface="Open Sans Bold"/>
                <a:cs typeface="Open Sans Bold"/>
                <a:sym typeface="Open Sans Bold"/>
              </a:rPr>
              <a:t>Sơ</a:t>
            </a:r>
            <a:r>
              <a:rPr lang="en-US" b="true" sz="3228" spc="83">
                <a:solidFill>
                  <a:srgbClr val="FFFFFF"/>
                </a:solidFill>
                <a:latin typeface="Open Sans Bold"/>
                <a:ea typeface="Open Sans Bold"/>
                <a:cs typeface="Open Sans Bold"/>
                <a:sym typeface="Open Sans Bold"/>
              </a:rPr>
              <a:t> đồ chức năng BFD</a:t>
            </a:r>
            <a:r>
              <a:rPr lang="en-US" b="true" sz="3228" spc="83">
                <a:solidFill>
                  <a:srgbClr val="FFFFFF"/>
                </a:solidFill>
                <a:latin typeface="Open Sans Medium"/>
                <a:ea typeface="Open Sans Medium"/>
                <a:cs typeface="Open Sans Medium"/>
                <a:sym typeface="Open Sans Medium"/>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15517" y="1028700"/>
            <a:ext cx="8276779" cy="1655356"/>
          </a:xfrm>
          <a:custGeom>
            <a:avLst/>
            <a:gdLst/>
            <a:ahLst/>
            <a:cxnLst/>
            <a:rect r="r" b="b" t="t" l="l"/>
            <a:pathLst>
              <a:path h="1655356" w="8276779">
                <a:moveTo>
                  <a:pt x="8276779" y="0"/>
                </a:moveTo>
                <a:lnTo>
                  <a:pt x="0" y="0"/>
                </a:lnTo>
                <a:lnTo>
                  <a:pt x="0" y="1655356"/>
                </a:lnTo>
                <a:lnTo>
                  <a:pt x="8276779" y="1655356"/>
                </a:lnTo>
                <a:lnTo>
                  <a:pt x="82767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697668" y="2730429"/>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04141" y="1607918"/>
            <a:ext cx="10110678" cy="977900"/>
          </a:xfrm>
          <a:prstGeom prst="rect">
            <a:avLst/>
          </a:prstGeom>
        </p:spPr>
        <p:txBody>
          <a:bodyPr anchor="t" rtlCol="false" tIns="0" lIns="0" bIns="0" rIns="0">
            <a:spAutoFit/>
          </a:bodyPr>
          <a:lstStyle/>
          <a:p>
            <a:pPr algn="l">
              <a:lnSpc>
                <a:spcPts val="3850"/>
              </a:lnSpc>
            </a:pPr>
            <a:r>
              <a:rPr lang="en-US" sz="3500" b="true">
                <a:solidFill>
                  <a:srgbClr val="000000"/>
                </a:solidFill>
                <a:latin typeface="Open Sans Bold"/>
                <a:ea typeface="Open Sans Bold"/>
                <a:cs typeface="Open Sans Bold"/>
                <a:sym typeface="Open Sans Bold"/>
              </a:rPr>
              <a:t>3. MÔ TẢ CÁC CHỨC NĂNG CỦA HỆ THỐNG </a:t>
            </a:r>
          </a:p>
          <a:p>
            <a:pPr algn="l">
              <a:lnSpc>
                <a:spcPts val="3850"/>
              </a:lnSpc>
            </a:pPr>
          </a:p>
        </p:txBody>
      </p:sp>
      <p:sp>
        <p:nvSpPr>
          <p:cNvPr name="Freeform 7" id="7"/>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384223">
            <a:off x="6060765" y="7518628"/>
            <a:ext cx="3995490" cy="4149554"/>
          </a:xfrm>
          <a:custGeom>
            <a:avLst/>
            <a:gdLst/>
            <a:ahLst/>
            <a:cxnLst/>
            <a:rect r="r" b="b" t="t" l="l"/>
            <a:pathLst>
              <a:path h="4149554" w="3995490">
                <a:moveTo>
                  <a:pt x="0" y="0"/>
                </a:moveTo>
                <a:lnTo>
                  <a:pt x="3995490" y="0"/>
                </a:lnTo>
                <a:lnTo>
                  <a:pt x="3995490" y="4149554"/>
                </a:lnTo>
                <a:lnTo>
                  <a:pt x="0" y="4149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931535" y="3764336"/>
            <a:ext cx="13420027" cy="3960618"/>
          </a:xfrm>
          <a:prstGeom prst="rect">
            <a:avLst/>
          </a:prstGeom>
        </p:spPr>
        <p:txBody>
          <a:bodyPr anchor="t" rtlCol="false" tIns="0" lIns="0" bIns="0" rIns="0">
            <a:spAutoFit/>
          </a:bodyPr>
          <a:lstStyle/>
          <a:p>
            <a:pPr algn="just" marL="595703" indent="-297851" lvl="1">
              <a:lnSpc>
                <a:spcPts val="4525"/>
              </a:lnSpc>
              <a:buAutoNum type="arabicPeriod" startAt="1"/>
            </a:pPr>
            <a:r>
              <a:rPr lang="en-US" sz="2759" spc="-82">
                <a:solidFill>
                  <a:srgbClr val="FFFFFF"/>
                </a:solidFill>
                <a:latin typeface="Open Sans"/>
                <a:ea typeface="Open Sans"/>
                <a:cs typeface="Open Sans"/>
                <a:sym typeface="Open Sans"/>
              </a:rPr>
              <a:t>Quản lý sản phẩm:</a:t>
            </a:r>
          </a:p>
          <a:p>
            <a:pPr algn="just" marL="595703" indent="-297851" lvl="1">
              <a:lnSpc>
                <a:spcPts val="4525"/>
              </a:lnSpc>
              <a:buFont typeface="Arial"/>
              <a:buChar char="•"/>
            </a:pPr>
            <a:r>
              <a:rPr lang="en-US" sz="2759" spc="-82">
                <a:solidFill>
                  <a:srgbClr val="FFFFFF"/>
                </a:solidFill>
                <a:latin typeface="Open Sans"/>
                <a:ea typeface="Open Sans"/>
                <a:cs typeface="Open Sans"/>
                <a:sym typeface="Open Sans"/>
              </a:rPr>
              <a:t>Thêm: Bổ sung mặt hàng mới vào hệ thống, tên, size và số lượng của mặt hàng đó</a:t>
            </a:r>
          </a:p>
          <a:p>
            <a:pPr algn="just" marL="595703" indent="-297851" lvl="1">
              <a:lnSpc>
                <a:spcPts val="4525"/>
              </a:lnSpc>
              <a:buFont typeface="Arial"/>
              <a:buChar char="•"/>
            </a:pPr>
            <a:r>
              <a:rPr lang="en-US" sz="2759" spc="-82">
                <a:solidFill>
                  <a:srgbClr val="FFFFFF"/>
                </a:solidFill>
                <a:latin typeface="Open Sans"/>
                <a:ea typeface="Open Sans"/>
                <a:cs typeface="Open Sans"/>
                <a:sym typeface="Open Sans"/>
              </a:rPr>
              <a:t>Xóa: Xóa sản phẩm khỏi hệ thống khi không bán nữa</a:t>
            </a:r>
          </a:p>
          <a:p>
            <a:pPr algn="just" marL="595703" indent="-297851" lvl="1">
              <a:lnSpc>
                <a:spcPts val="4525"/>
              </a:lnSpc>
              <a:buFont typeface="Arial"/>
              <a:buChar char="•"/>
            </a:pPr>
            <a:r>
              <a:rPr lang="en-US" sz="2759" spc="-82">
                <a:solidFill>
                  <a:srgbClr val="FFFFFF"/>
                </a:solidFill>
                <a:latin typeface="Open Sans"/>
                <a:ea typeface="Open Sans"/>
                <a:cs typeface="Open Sans"/>
                <a:sym typeface="Open Sans"/>
              </a:rPr>
              <a:t>Cập nhật: Cập nhật lại tên, giá sản phẩm và các thông tin về sản phẩm đó</a:t>
            </a:r>
          </a:p>
          <a:p>
            <a:pPr algn="just" marL="595703" indent="-297851" lvl="1">
              <a:lnSpc>
                <a:spcPts val="4525"/>
              </a:lnSpc>
              <a:buFont typeface="Arial"/>
              <a:buChar char="•"/>
            </a:pPr>
            <a:r>
              <a:rPr lang="en-US" sz="2759" spc="-82">
                <a:solidFill>
                  <a:srgbClr val="FFFFFF"/>
                </a:solidFill>
                <a:latin typeface="Open Sans"/>
                <a:ea typeface="Open Sans"/>
                <a:cs typeface="Open Sans"/>
                <a:sym typeface="Open Sans"/>
              </a:rPr>
              <a:t>Tìm kiếm: Tìm kiếm theo mã sản phẩm, tên sản phẩm</a:t>
            </a:r>
          </a:p>
          <a:p>
            <a:pPr algn="just">
              <a:lnSpc>
                <a:spcPts val="4525"/>
              </a:lnSpc>
            </a:pPr>
          </a:p>
          <a:p>
            <a:pPr algn="just">
              <a:lnSpc>
                <a:spcPts val="452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018544" y="9469744"/>
            <a:ext cx="4925478" cy="250752"/>
          </a:xfrm>
          <a:custGeom>
            <a:avLst/>
            <a:gdLst/>
            <a:ahLst/>
            <a:cxnLst/>
            <a:rect r="r" b="b" t="t" l="l"/>
            <a:pathLst>
              <a:path h="250752" w="4925478">
                <a:moveTo>
                  <a:pt x="0" y="0"/>
                </a:moveTo>
                <a:lnTo>
                  <a:pt x="4925478" y="0"/>
                </a:lnTo>
                <a:lnTo>
                  <a:pt x="4925478" y="250751"/>
                </a:lnTo>
                <a:lnTo>
                  <a:pt x="0" y="250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62608" y="454694"/>
            <a:ext cx="10897842" cy="7608570"/>
          </a:xfrm>
          <a:prstGeom prst="rect">
            <a:avLst/>
          </a:prstGeom>
        </p:spPr>
        <p:txBody>
          <a:bodyPr anchor="t" rtlCol="false" tIns="0" lIns="0" bIns="0" rIns="0">
            <a:spAutoFit/>
          </a:bodyPr>
          <a:lstStyle/>
          <a:p>
            <a:pPr algn="just">
              <a:lnSpc>
                <a:spcPts val="3779"/>
              </a:lnSpc>
            </a:pPr>
            <a:r>
              <a:rPr lang="en-US" sz="2700">
                <a:solidFill>
                  <a:srgbClr val="F3F5F5"/>
                </a:solidFill>
                <a:latin typeface="Open Sans"/>
                <a:ea typeface="Open Sans"/>
                <a:cs typeface="Open Sans"/>
                <a:sym typeface="Open Sans"/>
              </a:rPr>
              <a:t>2. Quản lý khách hàng, nhân viên:</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Thêm: </a:t>
            </a:r>
          </a:p>
          <a:p>
            <a:pPr algn="just" marL="1165860" indent="-388620" lvl="2">
              <a:lnSpc>
                <a:spcPts val="3779"/>
              </a:lnSpc>
              <a:buFont typeface="Arial"/>
              <a:buChar char="⚬"/>
            </a:pPr>
            <a:r>
              <a:rPr lang="en-US" sz="2700">
                <a:solidFill>
                  <a:srgbClr val="F3F5F5"/>
                </a:solidFill>
                <a:latin typeface="Open Sans"/>
                <a:ea typeface="Open Sans"/>
                <a:cs typeface="Open Sans"/>
                <a:sym typeface="Open Sans"/>
              </a:rPr>
              <a:t>Khi có nhân viên mới, admin sẽ tạo cho nhân viên đó một tài khoản để đăng nhập vào hệ thống.</a:t>
            </a:r>
          </a:p>
          <a:p>
            <a:pPr algn="just" marL="1165860" indent="-388620" lvl="2">
              <a:lnSpc>
                <a:spcPts val="3779"/>
              </a:lnSpc>
              <a:buFont typeface="Arial"/>
              <a:buChar char="⚬"/>
            </a:pPr>
            <a:r>
              <a:rPr lang="en-US" sz="2700">
                <a:solidFill>
                  <a:srgbClr val="F3F5F5"/>
                </a:solidFill>
                <a:latin typeface="Open Sans"/>
                <a:ea typeface="Open Sans"/>
                <a:cs typeface="Open Sans"/>
                <a:sym typeface="Open Sans"/>
              </a:rPr>
              <a:t>Khách hàng tạo tài khoản trên giao diện web.</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Xóa: Khi có nhân viên nghỉ việc, tài khoản nhân viên đó sẽ bị xóa khỏi hệ thống. Đối với khách hàng cho phép chặn khách hàng đăng nhập.</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Cập nhật: chức năng này có thể chỉnh sửa thông tin của nhân viên.</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Tìm kiếm: theo mã hoặc tên của nhân viên, khách hàng.</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Giám sát hiệu suất công việc: Có bảng chấm công cho nhân viên tự động ghi nhận giờ checkin, checkout.</a:t>
            </a:r>
          </a:p>
          <a:p>
            <a:pPr algn="just">
              <a:lnSpc>
                <a:spcPts val="3779"/>
              </a:lnSpc>
            </a:pPr>
          </a:p>
          <a:p>
            <a:pPr algn="just">
              <a:lnSpc>
                <a:spcPts val="3779"/>
              </a:lnSpc>
            </a:pPr>
          </a:p>
          <a:p>
            <a:pPr algn="just">
              <a:lnSpc>
                <a:spcPts val="3779"/>
              </a:lnSpc>
            </a:pPr>
          </a:p>
        </p:txBody>
      </p:sp>
      <p:pic>
        <p:nvPicPr>
          <p:cNvPr name="Picture 9" id="9"/>
          <p:cNvPicPr>
            <a:picLocks noChangeAspect="true"/>
          </p:cNvPicPr>
          <p:nvPr/>
        </p:nvPicPr>
        <p:blipFill>
          <a:blip r:embed="rId7"/>
          <a:stretch>
            <a:fillRect/>
          </a:stretch>
        </p:blipFill>
        <p:spPr>
          <a:xfrm rot="0">
            <a:off x="12888952" y="1109615"/>
            <a:ext cx="5062360" cy="506236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741979" y="407547"/>
            <a:ext cx="2198272" cy="2329493"/>
          </a:xfrm>
          <a:custGeom>
            <a:avLst/>
            <a:gdLst/>
            <a:ahLst/>
            <a:cxnLst/>
            <a:rect r="r" b="b" t="t" l="l"/>
            <a:pathLst>
              <a:path h="2329493" w="2198272">
                <a:moveTo>
                  <a:pt x="0" y="0"/>
                </a:moveTo>
                <a:lnTo>
                  <a:pt x="2198272" y="0"/>
                </a:lnTo>
                <a:lnTo>
                  <a:pt x="2198272" y="2329493"/>
                </a:lnTo>
                <a:lnTo>
                  <a:pt x="0" y="23294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24089" y="571055"/>
            <a:ext cx="10897842" cy="4274820"/>
          </a:xfrm>
          <a:prstGeom prst="rect">
            <a:avLst/>
          </a:prstGeom>
        </p:spPr>
        <p:txBody>
          <a:bodyPr anchor="t" rtlCol="false" tIns="0" lIns="0" bIns="0" rIns="0">
            <a:spAutoFit/>
          </a:bodyPr>
          <a:lstStyle/>
          <a:p>
            <a:pPr algn="just">
              <a:lnSpc>
                <a:spcPts val="3779"/>
              </a:lnSpc>
            </a:pPr>
            <a:r>
              <a:rPr lang="en-US" sz="2700">
                <a:solidFill>
                  <a:srgbClr val="F3F5F5"/>
                </a:solidFill>
                <a:latin typeface="Open Sans"/>
                <a:ea typeface="Open Sans"/>
                <a:cs typeface="Open Sans"/>
                <a:sym typeface="Open Sans"/>
              </a:rPr>
              <a:t>3. Quản lý đơn hàng:</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Thêm: Người dùng thêm các mặ</a:t>
            </a:r>
            <a:r>
              <a:rPr lang="en-US" sz="2700">
                <a:solidFill>
                  <a:srgbClr val="F3F5F5"/>
                </a:solidFill>
                <a:latin typeface="Open Sans"/>
                <a:ea typeface="Open Sans"/>
                <a:cs typeface="Open Sans"/>
                <a:sym typeface="Open Sans"/>
              </a:rPr>
              <a:t>t hàng vào đơn hàng của mình và thanh toán hoặc mua trực tiếp tại cửa hàng sẽ được nhân viên tạo đơn hàng</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Cập nhật: Cập nhật trạng thái đơn hàng</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Tìm</a:t>
            </a:r>
            <a:r>
              <a:rPr lang="en-US" sz="2700">
                <a:solidFill>
                  <a:srgbClr val="F3F5F5"/>
                </a:solidFill>
                <a:latin typeface="Open Sans"/>
                <a:ea typeface="Open Sans"/>
                <a:cs typeface="Open Sans"/>
                <a:sym typeface="Open Sans"/>
              </a:rPr>
              <a:t> kiếm: Tìm</a:t>
            </a:r>
            <a:r>
              <a:rPr lang="en-US" sz="2700">
                <a:solidFill>
                  <a:srgbClr val="F3F5F5"/>
                </a:solidFill>
                <a:latin typeface="Open Sans"/>
                <a:ea typeface="Open Sans"/>
                <a:cs typeface="Open Sans"/>
                <a:sym typeface="Open Sans"/>
              </a:rPr>
              <a:t> kiếm</a:t>
            </a:r>
            <a:r>
              <a:rPr lang="en-US" sz="2700">
                <a:solidFill>
                  <a:srgbClr val="F3F5F5"/>
                </a:solidFill>
                <a:latin typeface="Open Sans"/>
                <a:ea typeface="Open Sans"/>
                <a:cs typeface="Open Sans"/>
                <a:sym typeface="Open Sans"/>
              </a:rPr>
              <a:t> đơn hàng theo từ khóa tìm kiếm, loại đơn hàng: online hoặc offline và theo khoảng thời</a:t>
            </a:r>
            <a:r>
              <a:rPr lang="en-US" sz="2700">
                <a:solidFill>
                  <a:srgbClr val="F3F5F5"/>
                </a:solidFill>
                <a:latin typeface="Open Sans"/>
                <a:ea typeface="Open Sans"/>
                <a:cs typeface="Open Sans"/>
                <a:sym typeface="Open Sans"/>
              </a:rPr>
              <a:t> g</a:t>
            </a:r>
            <a:r>
              <a:rPr lang="en-US" sz="2700">
                <a:solidFill>
                  <a:srgbClr val="F3F5F5"/>
                </a:solidFill>
                <a:latin typeface="Open Sans"/>
                <a:ea typeface="Open Sans"/>
                <a:cs typeface="Open Sans"/>
                <a:sym typeface="Open Sans"/>
              </a:rPr>
              <a:t>ian theo ngày tạo từ ngày đến ngày</a:t>
            </a:r>
          </a:p>
          <a:p>
            <a:pPr algn="just">
              <a:lnSpc>
                <a:spcPts val="3779"/>
              </a:lnSpc>
            </a:pPr>
          </a:p>
        </p:txBody>
      </p:sp>
      <p:sp>
        <p:nvSpPr>
          <p:cNvPr name="TextBox 9" id="9"/>
          <p:cNvSpPr txBox="true"/>
          <p:nvPr/>
        </p:nvSpPr>
        <p:spPr>
          <a:xfrm rot="0">
            <a:off x="1380771" y="4788725"/>
            <a:ext cx="10897842" cy="4274820"/>
          </a:xfrm>
          <a:prstGeom prst="rect">
            <a:avLst/>
          </a:prstGeom>
        </p:spPr>
        <p:txBody>
          <a:bodyPr anchor="t" rtlCol="false" tIns="0" lIns="0" bIns="0" rIns="0">
            <a:spAutoFit/>
          </a:bodyPr>
          <a:lstStyle/>
          <a:p>
            <a:pPr algn="just">
              <a:lnSpc>
                <a:spcPts val="3779"/>
              </a:lnSpc>
            </a:pPr>
            <a:r>
              <a:rPr lang="en-US" sz="2700">
                <a:solidFill>
                  <a:srgbClr val="F3F5F5"/>
                </a:solidFill>
                <a:latin typeface="Open Sans"/>
                <a:ea typeface="Open Sans"/>
                <a:cs typeface="Open Sans"/>
                <a:sym typeface="Open Sans"/>
              </a:rPr>
              <a:t>4. Quản lý doanh thu, báo cáo:</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Lập báo cáo doanh thu: làm thống kê - báo cáo doanh thu theo thời gian </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Xem khách hàng nào mua hàng online nhiều nhất.</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Xem nhân viên, chi nhánh bán được nhiều hàng nhất.</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Xem sản phẩm bán chạy nhất</a:t>
            </a:r>
          </a:p>
          <a:p>
            <a:pPr algn="just" marL="582930" indent="-291465" lvl="1">
              <a:lnSpc>
                <a:spcPts val="3779"/>
              </a:lnSpc>
              <a:buFont typeface="Arial"/>
              <a:buChar char="•"/>
            </a:pPr>
            <a:r>
              <a:rPr lang="en-US" sz="2700">
                <a:solidFill>
                  <a:srgbClr val="F3F5F5"/>
                </a:solidFill>
                <a:latin typeface="Open Sans"/>
                <a:ea typeface="Open Sans"/>
                <a:cs typeface="Open Sans"/>
                <a:sym typeface="Open Sans"/>
              </a:rPr>
              <a:t>Dashboard thống kê</a:t>
            </a:r>
          </a:p>
          <a:p>
            <a:pPr algn="just">
              <a:lnSpc>
                <a:spcPts val="3779"/>
              </a:lnSpc>
            </a:pPr>
          </a:p>
          <a:p>
            <a:pPr algn="just">
              <a:lnSpc>
                <a:spcPts val="37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29718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837070" y="201022"/>
            <a:ext cx="8276779" cy="1655356"/>
          </a:xfrm>
          <a:custGeom>
            <a:avLst/>
            <a:gdLst/>
            <a:ahLst/>
            <a:cxnLst/>
            <a:rect r="r" b="b" t="t" l="l"/>
            <a:pathLst>
              <a:path h="1655356" w="8276779">
                <a:moveTo>
                  <a:pt x="8276779" y="0"/>
                </a:moveTo>
                <a:lnTo>
                  <a:pt x="0" y="0"/>
                </a:lnTo>
                <a:lnTo>
                  <a:pt x="0" y="1655356"/>
                </a:lnTo>
                <a:lnTo>
                  <a:pt x="8276779" y="1655356"/>
                </a:lnTo>
                <a:lnTo>
                  <a:pt x="82767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697668" y="2730429"/>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384223">
            <a:off x="14144377" y="4400294"/>
            <a:ext cx="3995490" cy="4149554"/>
          </a:xfrm>
          <a:custGeom>
            <a:avLst/>
            <a:gdLst/>
            <a:ahLst/>
            <a:cxnLst/>
            <a:rect r="r" b="b" t="t" l="l"/>
            <a:pathLst>
              <a:path h="4149554" w="3995490">
                <a:moveTo>
                  <a:pt x="0" y="0"/>
                </a:moveTo>
                <a:lnTo>
                  <a:pt x="3995490" y="0"/>
                </a:lnTo>
                <a:lnTo>
                  <a:pt x="3995490" y="4149554"/>
                </a:lnTo>
                <a:lnTo>
                  <a:pt x="0" y="4149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837070" y="4941966"/>
            <a:ext cx="8789391" cy="5039409"/>
          </a:xfrm>
          <a:custGeom>
            <a:avLst/>
            <a:gdLst/>
            <a:ahLst/>
            <a:cxnLst/>
            <a:rect r="r" b="b" t="t" l="l"/>
            <a:pathLst>
              <a:path h="5039409" w="8789391">
                <a:moveTo>
                  <a:pt x="0" y="0"/>
                </a:moveTo>
                <a:lnTo>
                  <a:pt x="8789391" y="0"/>
                </a:lnTo>
                <a:lnTo>
                  <a:pt x="8789391" y="5039408"/>
                </a:lnTo>
                <a:lnTo>
                  <a:pt x="0" y="5039408"/>
                </a:lnTo>
                <a:lnTo>
                  <a:pt x="0" y="0"/>
                </a:lnTo>
                <a:close/>
              </a:path>
            </a:pathLst>
          </a:custGeom>
          <a:blipFill>
            <a:blip r:embed="rId11"/>
            <a:stretch>
              <a:fillRect l="0" t="0" r="0" b="0"/>
            </a:stretch>
          </a:blipFill>
        </p:spPr>
      </p:sp>
      <p:sp>
        <p:nvSpPr>
          <p:cNvPr name="TextBox 12" id="12"/>
          <p:cNvSpPr txBox="true"/>
          <p:nvPr/>
        </p:nvSpPr>
        <p:spPr>
          <a:xfrm rot="0">
            <a:off x="2381618" y="782320"/>
            <a:ext cx="10110678" cy="977900"/>
          </a:xfrm>
          <a:prstGeom prst="rect">
            <a:avLst/>
          </a:prstGeom>
        </p:spPr>
        <p:txBody>
          <a:bodyPr anchor="t" rtlCol="false" tIns="0" lIns="0" bIns="0" rIns="0">
            <a:spAutoFit/>
          </a:bodyPr>
          <a:lstStyle/>
          <a:p>
            <a:pPr algn="l">
              <a:lnSpc>
                <a:spcPts val="3850"/>
              </a:lnSpc>
            </a:pPr>
            <a:r>
              <a:rPr lang="en-US" sz="3500" b="true">
                <a:solidFill>
                  <a:srgbClr val="000000"/>
                </a:solidFill>
                <a:latin typeface="Open Sans Bold"/>
                <a:ea typeface="Open Sans Bold"/>
                <a:cs typeface="Open Sans Bold"/>
                <a:sym typeface="Open Sans Bold"/>
              </a:rPr>
              <a:t>4.MÔ HÌNH QUAN HỆ ERD</a:t>
            </a:r>
          </a:p>
          <a:p>
            <a:pPr algn="l">
              <a:lnSpc>
                <a:spcPts val="3850"/>
              </a:lnSpc>
            </a:pPr>
          </a:p>
        </p:txBody>
      </p:sp>
      <p:sp>
        <p:nvSpPr>
          <p:cNvPr name="TextBox 13" id="13"/>
          <p:cNvSpPr txBox="true"/>
          <p:nvPr/>
        </p:nvSpPr>
        <p:spPr>
          <a:xfrm rot="0">
            <a:off x="2760762" y="3021091"/>
            <a:ext cx="5583138" cy="596900"/>
          </a:xfrm>
          <a:prstGeom prst="rect">
            <a:avLst/>
          </a:prstGeom>
        </p:spPr>
        <p:txBody>
          <a:bodyPr anchor="t" rtlCol="false" tIns="0" lIns="0" bIns="0" rIns="0">
            <a:spAutoFit/>
          </a:bodyPr>
          <a:lstStyle/>
          <a:p>
            <a:pPr algn="ctr" marL="755652" indent="-377826" lvl="1">
              <a:lnSpc>
                <a:spcPts val="4900"/>
              </a:lnSpc>
              <a:spcBef>
                <a:spcPct val="0"/>
              </a:spcBef>
              <a:buAutoNum type="arabicPeriod" startAt="1"/>
            </a:pPr>
            <a:r>
              <a:rPr lang="en-US" b="true" sz="3500" spc="91">
                <a:solidFill>
                  <a:srgbClr val="FFFFFF"/>
                </a:solidFill>
                <a:latin typeface="Open Sans Medium"/>
                <a:ea typeface="Open Sans Medium"/>
                <a:cs typeface="Open Sans Medium"/>
                <a:sym typeface="Open Sans Medium"/>
              </a:rPr>
              <a:t>Dat</a:t>
            </a:r>
            <a:r>
              <a:rPr lang="en-US" b="true" sz="3500" spc="91">
                <a:solidFill>
                  <a:srgbClr val="FFFFFF"/>
                </a:solidFill>
                <a:latin typeface="Open Sans Medium"/>
                <a:ea typeface="Open Sans Medium"/>
                <a:cs typeface="Open Sans Medium"/>
                <a:sym typeface="Open Sans Medium"/>
              </a:rPr>
              <a:t>abase OutUserDB </a:t>
            </a:r>
          </a:p>
        </p:txBody>
      </p:sp>
      <p:sp>
        <p:nvSpPr>
          <p:cNvPr name="TextBox 14" id="14"/>
          <p:cNvSpPr txBox="true"/>
          <p:nvPr/>
        </p:nvSpPr>
        <p:spPr>
          <a:xfrm rot="0">
            <a:off x="1417979" y="3726236"/>
            <a:ext cx="11074317" cy="1581150"/>
          </a:xfrm>
          <a:prstGeom prst="rect">
            <a:avLst/>
          </a:prstGeom>
        </p:spPr>
        <p:txBody>
          <a:bodyPr anchor="t" rtlCol="false" tIns="0" lIns="0" bIns="0" rIns="0">
            <a:spAutoFit/>
          </a:bodyPr>
          <a:lstStyle/>
          <a:p>
            <a:pPr algn="ctr">
              <a:lnSpc>
                <a:spcPts val="4200"/>
              </a:lnSpc>
              <a:spcBef>
                <a:spcPct val="0"/>
              </a:spcBef>
            </a:pPr>
            <a:r>
              <a:rPr lang="en-US" b="true" sz="3000" spc="78">
                <a:solidFill>
                  <a:srgbClr val="000000"/>
                </a:solidFill>
                <a:latin typeface="Open Sans Medium"/>
                <a:ea typeface="Open Sans Medium"/>
                <a:cs typeface="Open Sans Medium"/>
                <a:sym typeface="Open Sans Medium"/>
              </a:rPr>
              <a:t> </a:t>
            </a:r>
            <a:r>
              <a:rPr lang="en-US" sz="3000" spc="78">
                <a:solidFill>
                  <a:srgbClr val="FFFFFF"/>
                </a:solidFill>
                <a:latin typeface="Open Sans"/>
                <a:ea typeface="Open Sans"/>
                <a:cs typeface="Open Sans"/>
                <a:sym typeface="Open Sans"/>
              </a:rPr>
              <a:t>Database OutUserDB lưu trữ thông tin của ngườ</a:t>
            </a:r>
            <a:r>
              <a:rPr lang="en-US" sz="3000" spc="78">
                <a:solidFill>
                  <a:srgbClr val="FFFFFF"/>
                </a:solidFill>
                <a:latin typeface="Open Sans"/>
                <a:ea typeface="Open Sans"/>
                <a:cs typeface="Open Sans"/>
                <a:sym typeface="Open Sans"/>
              </a:rPr>
              <a:t>i dùng ngoài như khách hàng và nhà cung cấp sản phẩm.</a:t>
            </a:r>
          </a:p>
          <a:p>
            <a:pPr algn="ctr">
              <a:lnSpc>
                <a:spcPts val="42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29718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837070" y="201022"/>
            <a:ext cx="8276779" cy="1655356"/>
          </a:xfrm>
          <a:custGeom>
            <a:avLst/>
            <a:gdLst/>
            <a:ahLst/>
            <a:cxnLst/>
            <a:rect r="r" b="b" t="t" l="l"/>
            <a:pathLst>
              <a:path h="1655356" w="8276779">
                <a:moveTo>
                  <a:pt x="8276779" y="0"/>
                </a:moveTo>
                <a:lnTo>
                  <a:pt x="0" y="0"/>
                </a:lnTo>
                <a:lnTo>
                  <a:pt x="0" y="1655356"/>
                </a:lnTo>
                <a:lnTo>
                  <a:pt x="8276779" y="1655356"/>
                </a:lnTo>
                <a:lnTo>
                  <a:pt x="82767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697668" y="2730429"/>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384223">
            <a:off x="14144377" y="4400294"/>
            <a:ext cx="3995490" cy="4149554"/>
          </a:xfrm>
          <a:custGeom>
            <a:avLst/>
            <a:gdLst/>
            <a:ahLst/>
            <a:cxnLst/>
            <a:rect r="r" b="b" t="t" l="l"/>
            <a:pathLst>
              <a:path h="4149554" w="3995490">
                <a:moveTo>
                  <a:pt x="0" y="0"/>
                </a:moveTo>
                <a:lnTo>
                  <a:pt x="3995490" y="0"/>
                </a:lnTo>
                <a:lnTo>
                  <a:pt x="3995490" y="4149554"/>
                </a:lnTo>
                <a:lnTo>
                  <a:pt x="0" y="4149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456546" y="4935911"/>
            <a:ext cx="9374908" cy="5149462"/>
          </a:xfrm>
          <a:custGeom>
            <a:avLst/>
            <a:gdLst/>
            <a:ahLst/>
            <a:cxnLst/>
            <a:rect r="r" b="b" t="t" l="l"/>
            <a:pathLst>
              <a:path h="5149462" w="9374908">
                <a:moveTo>
                  <a:pt x="0" y="0"/>
                </a:moveTo>
                <a:lnTo>
                  <a:pt x="9374908" y="0"/>
                </a:lnTo>
                <a:lnTo>
                  <a:pt x="9374908" y="5149462"/>
                </a:lnTo>
                <a:lnTo>
                  <a:pt x="0" y="5149462"/>
                </a:lnTo>
                <a:lnTo>
                  <a:pt x="0" y="0"/>
                </a:lnTo>
                <a:close/>
              </a:path>
            </a:pathLst>
          </a:custGeom>
          <a:blipFill>
            <a:blip r:embed="rId11"/>
            <a:stretch>
              <a:fillRect l="0" t="0" r="0" b="0"/>
            </a:stretch>
          </a:blipFill>
        </p:spPr>
      </p:sp>
      <p:sp>
        <p:nvSpPr>
          <p:cNvPr name="TextBox 12" id="12"/>
          <p:cNvSpPr txBox="true"/>
          <p:nvPr/>
        </p:nvSpPr>
        <p:spPr>
          <a:xfrm rot="0">
            <a:off x="2381618" y="782320"/>
            <a:ext cx="10110678" cy="977900"/>
          </a:xfrm>
          <a:prstGeom prst="rect">
            <a:avLst/>
          </a:prstGeom>
        </p:spPr>
        <p:txBody>
          <a:bodyPr anchor="t" rtlCol="false" tIns="0" lIns="0" bIns="0" rIns="0">
            <a:spAutoFit/>
          </a:bodyPr>
          <a:lstStyle/>
          <a:p>
            <a:pPr algn="l">
              <a:lnSpc>
                <a:spcPts val="3850"/>
              </a:lnSpc>
            </a:pPr>
            <a:r>
              <a:rPr lang="en-US" sz="3500" b="true">
                <a:solidFill>
                  <a:srgbClr val="000000"/>
                </a:solidFill>
                <a:latin typeface="Open Sans Bold"/>
                <a:ea typeface="Open Sans Bold"/>
                <a:cs typeface="Open Sans Bold"/>
                <a:sym typeface="Open Sans Bold"/>
              </a:rPr>
              <a:t>4.MÔ HÌNH QUAN HỆ ERD</a:t>
            </a:r>
          </a:p>
          <a:p>
            <a:pPr algn="l">
              <a:lnSpc>
                <a:spcPts val="3850"/>
              </a:lnSpc>
            </a:pPr>
          </a:p>
        </p:txBody>
      </p:sp>
      <p:sp>
        <p:nvSpPr>
          <p:cNvPr name="TextBox 13" id="13"/>
          <p:cNvSpPr txBox="true"/>
          <p:nvPr/>
        </p:nvSpPr>
        <p:spPr>
          <a:xfrm rot="0">
            <a:off x="3009751" y="3021091"/>
            <a:ext cx="5085159" cy="596900"/>
          </a:xfrm>
          <a:prstGeom prst="rect">
            <a:avLst/>
          </a:prstGeom>
        </p:spPr>
        <p:txBody>
          <a:bodyPr anchor="t" rtlCol="false" tIns="0" lIns="0" bIns="0" rIns="0">
            <a:spAutoFit/>
          </a:bodyPr>
          <a:lstStyle/>
          <a:p>
            <a:pPr algn="ctr">
              <a:lnSpc>
                <a:spcPts val="4900"/>
              </a:lnSpc>
              <a:spcBef>
                <a:spcPct val="0"/>
              </a:spcBef>
            </a:pPr>
            <a:r>
              <a:rPr lang="en-US" b="true" sz="3500" spc="91">
                <a:solidFill>
                  <a:srgbClr val="FFFFFF"/>
                </a:solidFill>
                <a:latin typeface="Open Sans Medium"/>
                <a:ea typeface="Open Sans Medium"/>
                <a:cs typeface="Open Sans Medium"/>
                <a:sym typeface="Open Sans Medium"/>
              </a:rPr>
              <a:t>2. Dat</a:t>
            </a:r>
            <a:r>
              <a:rPr lang="en-US" b="true" sz="3500" spc="91">
                <a:solidFill>
                  <a:srgbClr val="FFFFFF"/>
                </a:solidFill>
                <a:latin typeface="Open Sans Medium"/>
                <a:ea typeface="Open Sans Medium"/>
                <a:cs typeface="Open Sans Medium"/>
                <a:sym typeface="Open Sans Medium"/>
              </a:rPr>
              <a:t>abase OnlineDB  </a:t>
            </a:r>
          </a:p>
        </p:txBody>
      </p:sp>
      <p:sp>
        <p:nvSpPr>
          <p:cNvPr name="TextBox 14" id="14"/>
          <p:cNvSpPr txBox="true"/>
          <p:nvPr/>
        </p:nvSpPr>
        <p:spPr>
          <a:xfrm rot="0">
            <a:off x="1254867" y="3726236"/>
            <a:ext cx="12364181" cy="1047750"/>
          </a:xfrm>
          <a:prstGeom prst="rect">
            <a:avLst/>
          </a:prstGeom>
        </p:spPr>
        <p:txBody>
          <a:bodyPr anchor="t" rtlCol="false" tIns="0" lIns="0" bIns="0" rIns="0">
            <a:spAutoFit/>
          </a:bodyPr>
          <a:lstStyle/>
          <a:p>
            <a:pPr algn="ctr">
              <a:lnSpc>
                <a:spcPts val="4200"/>
              </a:lnSpc>
              <a:spcBef>
                <a:spcPct val="0"/>
              </a:spcBef>
            </a:pPr>
            <a:r>
              <a:rPr lang="en-US" sz="3000" spc="78">
                <a:solidFill>
                  <a:srgbClr val="FFFFFF"/>
                </a:solidFill>
                <a:latin typeface="Open Sans"/>
                <a:ea typeface="Open Sans"/>
                <a:cs typeface="Open Sans"/>
                <a:sym typeface="Open Sans"/>
              </a:rPr>
              <a:t>Database Onl</a:t>
            </a:r>
            <a:r>
              <a:rPr lang="en-US" sz="3000" spc="78">
                <a:solidFill>
                  <a:srgbClr val="FFFFFF"/>
                </a:solidFill>
                <a:latin typeface="Open Sans"/>
                <a:ea typeface="Open Sans"/>
                <a:cs typeface="Open Sans"/>
                <a:sym typeface="Open Sans"/>
              </a:rPr>
              <a:t>ineDB lưu trữ thông tin các đơn hàng của khách hàng mua sản phẩm online qua trang web của cửa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29718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837070" y="201022"/>
            <a:ext cx="8276779" cy="1655356"/>
          </a:xfrm>
          <a:custGeom>
            <a:avLst/>
            <a:gdLst/>
            <a:ahLst/>
            <a:cxnLst/>
            <a:rect r="r" b="b" t="t" l="l"/>
            <a:pathLst>
              <a:path h="1655356" w="8276779">
                <a:moveTo>
                  <a:pt x="8276779" y="0"/>
                </a:moveTo>
                <a:lnTo>
                  <a:pt x="0" y="0"/>
                </a:lnTo>
                <a:lnTo>
                  <a:pt x="0" y="1655356"/>
                </a:lnTo>
                <a:lnTo>
                  <a:pt x="8276779" y="1655356"/>
                </a:lnTo>
                <a:lnTo>
                  <a:pt x="82767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612738" y="2000989"/>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384223">
            <a:off x="14144377" y="4400294"/>
            <a:ext cx="3995490" cy="4149554"/>
          </a:xfrm>
          <a:custGeom>
            <a:avLst/>
            <a:gdLst/>
            <a:ahLst/>
            <a:cxnLst/>
            <a:rect r="r" b="b" t="t" l="l"/>
            <a:pathLst>
              <a:path h="4149554" w="3995490">
                <a:moveTo>
                  <a:pt x="0" y="0"/>
                </a:moveTo>
                <a:lnTo>
                  <a:pt x="3995490" y="0"/>
                </a:lnTo>
                <a:lnTo>
                  <a:pt x="3995490" y="4149554"/>
                </a:lnTo>
                <a:lnTo>
                  <a:pt x="0" y="4149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5632377" y="4948942"/>
            <a:ext cx="6686166" cy="4875111"/>
          </a:xfrm>
          <a:custGeom>
            <a:avLst/>
            <a:gdLst/>
            <a:ahLst/>
            <a:cxnLst/>
            <a:rect r="r" b="b" t="t" l="l"/>
            <a:pathLst>
              <a:path h="4875111" w="6686166">
                <a:moveTo>
                  <a:pt x="0" y="0"/>
                </a:moveTo>
                <a:lnTo>
                  <a:pt x="6686165" y="0"/>
                </a:lnTo>
                <a:lnTo>
                  <a:pt x="6686165" y="4875110"/>
                </a:lnTo>
                <a:lnTo>
                  <a:pt x="0" y="4875110"/>
                </a:lnTo>
                <a:lnTo>
                  <a:pt x="0" y="0"/>
                </a:lnTo>
                <a:close/>
              </a:path>
            </a:pathLst>
          </a:custGeom>
          <a:blipFill>
            <a:blip r:embed="rId11"/>
            <a:stretch>
              <a:fillRect l="0" t="-1345" r="0" b="-1345"/>
            </a:stretch>
          </a:blipFill>
        </p:spPr>
      </p:sp>
      <p:sp>
        <p:nvSpPr>
          <p:cNvPr name="TextBox 12" id="12"/>
          <p:cNvSpPr txBox="true"/>
          <p:nvPr/>
        </p:nvSpPr>
        <p:spPr>
          <a:xfrm rot="0">
            <a:off x="2381618" y="782320"/>
            <a:ext cx="10110678" cy="977900"/>
          </a:xfrm>
          <a:prstGeom prst="rect">
            <a:avLst/>
          </a:prstGeom>
        </p:spPr>
        <p:txBody>
          <a:bodyPr anchor="t" rtlCol="false" tIns="0" lIns="0" bIns="0" rIns="0">
            <a:spAutoFit/>
          </a:bodyPr>
          <a:lstStyle/>
          <a:p>
            <a:pPr algn="l">
              <a:lnSpc>
                <a:spcPts val="3850"/>
              </a:lnSpc>
            </a:pPr>
            <a:r>
              <a:rPr lang="en-US" sz="3500" b="true">
                <a:solidFill>
                  <a:srgbClr val="000000"/>
                </a:solidFill>
                <a:latin typeface="Open Sans Bold"/>
                <a:ea typeface="Open Sans Bold"/>
                <a:cs typeface="Open Sans Bold"/>
                <a:sym typeface="Open Sans Bold"/>
              </a:rPr>
              <a:t>4.MÔ HÌNH QUAN HỆ ERD</a:t>
            </a:r>
          </a:p>
          <a:p>
            <a:pPr algn="l">
              <a:lnSpc>
                <a:spcPts val="3850"/>
              </a:lnSpc>
            </a:pPr>
          </a:p>
        </p:txBody>
      </p:sp>
      <p:sp>
        <p:nvSpPr>
          <p:cNvPr name="TextBox 13" id="13"/>
          <p:cNvSpPr txBox="true"/>
          <p:nvPr/>
        </p:nvSpPr>
        <p:spPr>
          <a:xfrm rot="0">
            <a:off x="3003278" y="2256727"/>
            <a:ext cx="5002560" cy="596900"/>
          </a:xfrm>
          <a:prstGeom prst="rect">
            <a:avLst/>
          </a:prstGeom>
        </p:spPr>
        <p:txBody>
          <a:bodyPr anchor="t" rtlCol="false" tIns="0" lIns="0" bIns="0" rIns="0">
            <a:spAutoFit/>
          </a:bodyPr>
          <a:lstStyle/>
          <a:p>
            <a:pPr algn="ctr">
              <a:lnSpc>
                <a:spcPts val="4900"/>
              </a:lnSpc>
              <a:spcBef>
                <a:spcPct val="0"/>
              </a:spcBef>
            </a:pPr>
            <a:r>
              <a:rPr lang="en-US" b="true" sz="3500" spc="91">
                <a:solidFill>
                  <a:srgbClr val="FFFFFF"/>
                </a:solidFill>
                <a:latin typeface="Open Sans Medium"/>
                <a:ea typeface="Open Sans Medium"/>
                <a:cs typeface="Open Sans Medium"/>
                <a:sym typeface="Open Sans Medium"/>
              </a:rPr>
              <a:t>3. Dat</a:t>
            </a:r>
            <a:r>
              <a:rPr lang="en-US" b="true" sz="3500" spc="91">
                <a:solidFill>
                  <a:srgbClr val="FFFFFF"/>
                </a:solidFill>
                <a:latin typeface="Open Sans Medium"/>
                <a:ea typeface="Open Sans Medium"/>
                <a:cs typeface="Open Sans Medium"/>
                <a:sym typeface="Open Sans Medium"/>
              </a:rPr>
              <a:t>abase OfflineDB </a:t>
            </a:r>
          </a:p>
        </p:txBody>
      </p:sp>
      <p:sp>
        <p:nvSpPr>
          <p:cNvPr name="TextBox 14" id="14"/>
          <p:cNvSpPr txBox="true"/>
          <p:nvPr/>
        </p:nvSpPr>
        <p:spPr>
          <a:xfrm rot="0">
            <a:off x="1107157" y="3092047"/>
            <a:ext cx="14211393" cy="2114550"/>
          </a:xfrm>
          <a:prstGeom prst="rect">
            <a:avLst/>
          </a:prstGeom>
        </p:spPr>
        <p:txBody>
          <a:bodyPr anchor="t" rtlCol="false" tIns="0" lIns="0" bIns="0" rIns="0">
            <a:spAutoFit/>
          </a:bodyPr>
          <a:lstStyle/>
          <a:p>
            <a:pPr algn="ctr">
              <a:lnSpc>
                <a:spcPts val="4200"/>
              </a:lnSpc>
              <a:spcBef>
                <a:spcPct val="0"/>
              </a:spcBef>
            </a:pPr>
            <a:r>
              <a:rPr lang="en-US" sz="3000" spc="78">
                <a:solidFill>
                  <a:srgbClr val="FFFFFF"/>
                </a:solidFill>
                <a:latin typeface="Open Sans"/>
                <a:ea typeface="Open Sans"/>
                <a:cs typeface="Open Sans"/>
                <a:sym typeface="Open Sans"/>
              </a:rPr>
              <a:t> Database Offl</a:t>
            </a:r>
            <a:r>
              <a:rPr lang="en-US" sz="3000" spc="78">
                <a:solidFill>
                  <a:srgbClr val="FFFFFF"/>
                </a:solidFill>
                <a:latin typeface="Open Sans"/>
                <a:ea typeface="Open Sans"/>
                <a:cs typeface="Open Sans"/>
                <a:sym typeface="Open Sans"/>
              </a:rPr>
              <a:t>ineDB lưu trữ thông tin các đơn hàng của khách hàng mua sản phẩm trực tiếp tại của hàng thông qua nhân viên, ngoài ra còn lưu thông tin nhân viên và bảng chấm công cho nhân viên làm việc tại cửa hàng.</a:t>
            </a:r>
          </a:p>
          <a:p>
            <a:pPr algn="ctr">
              <a:lnSpc>
                <a:spcPts val="42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29718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837070" y="201022"/>
            <a:ext cx="8276779" cy="1655356"/>
          </a:xfrm>
          <a:custGeom>
            <a:avLst/>
            <a:gdLst/>
            <a:ahLst/>
            <a:cxnLst/>
            <a:rect r="r" b="b" t="t" l="l"/>
            <a:pathLst>
              <a:path h="1655356" w="8276779">
                <a:moveTo>
                  <a:pt x="8276779" y="0"/>
                </a:moveTo>
                <a:lnTo>
                  <a:pt x="0" y="0"/>
                </a:lnTo>
                <a:lnTo>
                  <a:pt x="0" y="1655356"/>
                </a:lnTo>
                <a:lnTo>
                  <a:pt x="8276779" y="1655356"/>
                </a:lnTo>
                <a:lnTo>
                  <a:pt x="82767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517192" y="1523261"/>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384223">
            <a:off x="14144377" y="4400294"/>
            <a:ext cx="3995490" cy="4149554"/>
          </a:xfrm>
          <a:custGeom>
            <a:avLst/>
            <a:gdLst/>
            <a:ahLst/>
            <a:cxnLst/>
            <a:rect r="r" b="b" t="t" l="l"/>
            <a:pathLst>
              <a:path h="4149554" w="3995490">
                <a:moveTo>
                  <a:pt x="0" y="0"/>
                </a:moveTo>
                <a:lnTo>
                  <a:pt x="3995490" y="0"/>
                </a:lnTo>
                <a:lnTo>
                  <a:pt x="3995490" y="4149554"/>
                </a:lnTo>
                <a:lnTo>
                  <a:pt x="0" y="41495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548900" y="3569087"/>
            <a:ext cx="6499846" cy="6216123"/>
          </a:xfrm>
          <a:custGeom>
            <a:avLst/>
            <a:gdLst/>
            <a:ahLst/>
            <a:cxnLst/>
            <a:rect r="r" b="b" t="t" l="l"/>
            <a:pathLst>
              <a:path h="6216123" w="6499846">
                <a:moveTo>
                  <a:pt x="0" y="0"/>
                </a:moveTo>
                <a:lnTo>
                  <a:pt x="6499846" y="0"/>
                </a:lnTo>
                <a:lnTo>
                  <a:pt x="6499846" y="6216123"/>
                </a:lnTo>
                <a:lnTo>
                  <a:pt x="0" y="6216123"/>
                </a:lnTo>
                <a:lnTo>
                  <a:pt x="0" y="0"/>
                </a:lnTo>
                <a:close/>
              </a:path>
            </a:pathLst>
          </a:custGeom>
          <a:blipFill>
            <a:blip r:embed="rId11"/>
            <a:stretch>
              <a:fillRect l="0" t="0" r="0" b="0"/>
            </a:stretch>
          </a:blipFill>
        </p:spPr>
      </p:sp>
      <p:sp>
        <p:nvSpPr>
          <p:cNvPr name="TextBox 12" id="12"/>
          <p:cNvSpPr txBox="true"/>
          <p:nvPr/>
        </p:nvSpPr>
        <p:spPr>
          <a:xfrm rot="0">
            <a:off x="2381618" y="782320"/>
            <a:ext cx="10110678" cy="977900"/>
          </a:xfrm>
          <a:prstGeom prst="rect">
            <a:avLst/>
          </a:prstGeom>
        </p:spPr>
        <p:txBody>
          <a:bodyPr anchor="t" rtlCol="false" tIns="0" lIns="0" bIns="0" rIns="0">
            <a:spAutoFit/>
          </a:bodyPr>
          <a:lstStyle/>
          <a:p>
            <a:pPr algn="l">
              <a:lnSpc>
                <a:spcPts val="3850"/>
              </a:lnSpc>
            </a:pPr>
            <a:r>
              <a:rPr lang="en-US" sz="3500" b="true">
                <a:solidFill>
                  <a:srgbClr val="000000"/>
                </a:solidFill>
                <a:latin typeface="Open Sans Bold"/>
                <a:ea typeface="Open Sans Bold"/>
                <a:cs typeface="Open Sans Bold"/>
                <a:sym typeface="Open Sans Bold"/>
              </a:rPr>
              <a:t>4.MÔ HÌNH QUAN HỆ ERD</a:t>
            </a:r>
          </a:p>
          <a:p>
            <a:pPr algn="l">
              <a:lnSpc>
                <a:spcPts val="3850"/>
              </a:lnSpc>
            </a:pPr>
          </a:p>
        </p:txBody>
      </p:sp>
      <p:sp>
        <p:nvSpPr>
          <p:cNvPr name="TextBox 13" id="13"/>
          <p:cNvSpPr txBox="true"/>
          <p:nvPr/>
        </p:nvSpPr>
        <p:spPr>
          <a:xfrm rot="0">
            <a:off x="2845526" y="1789703"/>
            <a:ext cx="5979021" cy="1216025"/>
          </a:xfrm>
          <a:prstGeom prst="rect">
            <a:avLst/>
          </a:prstGeom>
        </p:spPr>
        <p:txBody>
          <a:bodyPr anchor="t" rtlCol="false" tIns="0" lIns="0" bIns="0" rIns="0">
            <a:spAutoFit/>
          </a:bodyPr>
          <a:lstStyle/>
          <a:p>
            <a:pPr algn="ctr">
              <a:lnSpc>
                <a:spcPts val="4900"/>
              </a:lnSpc>
              <a:spcBef>
                <a:spcPct val="0"/>
              </a:spcBef>
            </a:pPr>
            <a:r>
              <a:rPr lang="en-US" b="true" sz="3500" spc="91">
                <a:solidFill>
                  <a:srgbClr val="FFFFFF"/>
                </a:solidFill>
                <a:latin typeface="Open Sans Medium"/>
                <a:ea typeface="Open Sans Medium"/>
                <a:cs typeface="Open Sans Medium"/>
                <a:sym typeface="Open Sans Medium"/>
              </a:rPr>
              <a:t>4. Dat</a:t>
            </a:r>
            <a:r>
              <a:rPr lang="en-US" b="true" sz="3500" spc="91">
                <a:solidFill>
                  <a:srgbClr val="FFFFFF"/>
                </a:solidFill>
                <a:latin typeface="Open Sans Medium"/>
                <a:ea typeface="Open Sans Medium"/>
                <a:cs typeface="Open Sans Medium"/>
                <a:sym typeface="Open Sans Medium"/>
              </a:rPr>
              <a:t>abase tập trung DBM</a:t>
            </a:r>
          </a:p>
          <a:p>
            <a:pPr algn="ctr">
              <a:lnSpc>
                <a:spcPts val="4900"/>
              </a:lnSpc>
              <a:spcBef>
                <a:spcPct val="0"/>
              </a:spcBef>
            </a:pPr>
          </a:p>
        </p:txBody>
      </p:sp>
      <p:sp>
        <p:nvSpPr>
          <p:cNvPr name="TextBox 14" id="14"/>
          <p:cNvSpPr txBox="true"/>
          <p:nvPr/>
        </p:nvSpPr>
        <p:spPr>
          <a:xfrm rot="0">
            <a:off x="1107157" y="2418603"/>
            <a:ext cx="14211393" cy="1581150"/>
          </a:xfrm>
          <a:prstGeom prst="rect">
            <a:avLst/>
          </a:prstGeom>
        </p:spPr>
        <p:txBody>
          <a:bodyPr anchor="t" rtlCol="false" tIns="0" lIns="0" bIns="0" rIns="0">
            <a:spAutoFit/>
          </a:bodyPr>
          <a:lstStyle/>
          <a:p>
            <a:pPr algn="ctr">
              <a:lnSpc>
                <a:spcPts val="4200"/>
              </a:lnSpc>
              <a:spcBef>
                <a:spcPct val="0"/>
              </a:spcBef>
            </a:pPr>
            <a:r>
              <a:rPr lang="en-US" sz="3000" spc="78">
                <a:solidFill>
                  <a:srgbClr val="FFFFFF"/>
                </a:solidFill>
                <a:latin typeface="Open Sans"/>
                <a:ea typeface="Open Sans"/>
                <a:cs typeface="Open Sans"/>
                <a:sym typeface="Open Sans"/>
              </a:rPr>
              <a:t> Database tập</a:t>
            </a:r>
            <a:r>
              <a:rPr lang="en-US" sz="3000" spc="78">
                <a:solidFill>
                  <a:srgbClr val="FFFFFF"/>
                </a:solidFill>
                <a:latin typeface="Open Sans"/>
                <a:ea typeface="Open Sans"/>
                <a:cs typeface="Open Sans"/>
                <a:sym typeface="Open Sans"/>
              </a:rPr>
              <a:t> trung DBM sẽ được dùng để tập trung dữ liệu lại một nơi, phục vụ cho việc quản lý, báo cáo và thống kê.</a:t>
            </a:r>
          </a:p>
          <a:p>
            <a:pPr algn="ctr">
              <a:lnSpc>
                <a:spcPts val="42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285562" y="1704750"/>
            <a:ext cx="6455420" cy="1047750"/>
          </a:xfrm>
          <a:prstGeom prst="rect">
            <a:avLst/>
          </a:prstGeom>
        </p:spPr>
        <p:txBody>
          <a:bodyPr anchor="t" rtlCol="false" tIns="0" lIns="0" bIns="0" rIns="0">
            <a:spAutoFit/>
          </a:bodyPr>
          <a:lstStyle/>
          <a:p>
            <a:pPr algn="ctr" marL="647700" indent="-323850" lvl="1">
              <a:lnSpc>
                <a:spcPts val="4200"/>
              </a:lnSpc>
              <a:spcBef>
                <a:spcPct val="0"/>
              </a:spcBef>
              <a:buAutoNum type="arabicPeriod" startAt="1"/>
            </a:pPr>
            <a:r>
              <a:rPr lang="en-US" b="true" sz="3000" spc="78">
                <a:solidFill>
                  <a:srgbClr val="FFFFFF"/>
                </a:solidFill>
                <a:latin typeface="Open Sans Medium"/>
                <a:ea typeface="Open Sans Medium"/>
                <a:cs typeface="Open Sans Medium"/>
                <a:sym typeface="Open Sans Medium"/>
              </a:rPr>
              <a:t>Các</a:t>
            </a:r>
            <a:r>
              <a:rPr lang="en-US" b="true" sz="3000" spc="78">
                <a:solidFill>
                  <a:srgbClr val="FFFFFF"/>
                </a:solidFill>
                <a:latin typeface="Open Sans Medium"/>
                <a:ea typeface="Open Sans Medium"/>
                <a:cs typeface="Open Sans Medium"/>
                <a:sym typeface="Open Sans Medium"/>
              </a:rPr>
              <a:t> thủ tục chèn thêm dữ liệu </a:t>
            </a:r>
          </a:p>
          <a:p>
            <a:pPr algn="ctr">
              <a:lnSpc>
                <a:spcPts val="4200"/>
              </a:lnSpc>
              <a:spcBef>
                <a:spcPct val="0"/>
              </a:spcBef>
            </a:pPr>
          </a:p>
        </p:txBody>
      </p:sp>
      <p:sp>
        <p:nvSpPr>
          <p:cNvPr name="TextBox 9" id="9"/>
          <p:cNvSpPr txBox="true"/>
          <p:nvPr/>
        </p:nvSpPr>
        <p:spPr>
          <a:xfrm rot="0">
            <a:off x="3382329" y="2466750"/>
            <a:ext cx="3301454"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a.I</a:t>
            </a:r>
            <a:r>
              <a:rPr lang="en-US" b="true" sz="3000" spc="78">
                <a:solidFill>
                  <a:srgbClr val="FFFFFF"/>
                </a:solidFill>
                <a:latin typeface="Open Sans Medium"/>
                <a:ea typeface="Open Sans Medium"/>
                <a:cs typeface="Open Sans Medium"/>
                <a:sym typeface="Open Sans Medium"/>
              </a:rPr>
              <a:t>nsertCustomer</a:t>
            </a:r>
          </a:p>
        </p:txBody>
      </p:sp>
      <p:sp>
        <p:nvSpPr>
          <p:cNvPr name="TextBox 10" id="10"/>
          <p:cNvSpPr txBox="true"/>
          <p:nvPr/>
        </p:nvSpPr>
        <p:spPr>
          <a:xfrm rot="0">
            <a:off x="1405295" y="3571650"/>
            <a:ext cx="14115848"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a:t>
            </a:r>
            <a:r>
              <a:rPr lang="en-US" b="true" sz="2600" spc="67">
                <a:solidFill>
                  <a:srgbClr val="FFFFFF"/>
                </a:solidFill>
                <a:latin typeface="Open Sans Medium"/>
                <a:ea typeface="Open Sans Medium"/>
                <a:cs typeface="Open Sans Medium"/>
                <a:sym typeface="Open Sans Medium"/>
              </a:rPr>
              <a:t>dure này tự động tạo khách hàng mới với email, số điện thoại, địa chỉ và tên được đánh số thứ tự dựa trên số lượng khách hàng hiện có trong database.</a:t>
            </a:r>
          </a:p>
          <a:p>
            <a:pPr algn="ctr">
              <a:lnSpc>
                <a:spcPts val="3640"/>
              </a:lnSpc>
              <a:spcBef>
                <a:spcPct val="0"/>
              </a:spcBef>
            </a:pPr>
          </a:p>
        </p:txBody>
      </p:sp>
      <p:sp>
        <p:nvSpPr>
          <p:cNvPr name="TextBox 11" id="11"/>
          <p:cNvSpPr txBox="true"/>
          <p:nvPr/>
        </p:nvSpPr>
        <p:spPr>
          <a:xfrm rot="0">
            <a:off x="3382329" y="4975642"/>
            <a:ext cx="3045470"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b.InsertSupplier</a:t>
            </a:r>
          </a:p>
        </p:txBody>
      </p:sp>
      <p:sp>
        <p:nvSpPr>
          <p:cNvPr name="TextBox 12" id="12"/>
          <p:cNvSpPr txBox="true"/>
          <p:nvPr/>
        </p:nvSpPr>
        <p:spPr>
          <a:xfrm rot="0">
            <a:off x="1309749" y="5883539"/>
            <a:ext cx="11854605"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tạo mới một nhà cung cấp với thông tin được đánh số thứ tự dựa trên số lượng nhà cung cấp hiện có.</a:t>
            </a:r>
          </a:p>
          <a:p>
            <a:pPr algn="ctr">
              <a:lnSpc>
                <a:spcPts val="36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285562" y="1704750"/>
            <a:ext cx="6455420" cy="1047750"/>
          </a:xfrm>
          <a:prstGeom prst="rect">
            <a:avLst/>
          </a:prstGeom>
        </p:spPr>
        <p:txBody>
          <a:bodyPr anchor="t" rtlCol="false" tIns="0" lIns="0" bIns="0" rIns="0">
            <a:spAutoFit/>
          </a:bodyPr>
          <a:lstStyle/>
          <a:p>
            <a:pPr algn="ctr" marL="647700" indent="-323850" lvl="1">
              <a:lnSpc>
                <a:spcPts val="4200"/>
              </a:lnSpc>
              <a:spcBef>
                <a:spcPct val="0"/>
              </a:spcBef>
              <a:buAutoNum type="arabicPeriod" startAt="1"/>
            </a:pPr>
            <a:r>
              <a:rPr lang="en-US" b="true" sz="3000" spc="78">
                <a:solidFill>
                  <a:srgbClr val="FFFFFF"/>
                </a:solidFill>
                <a:latin typeface="Open Sans Medium"/>
                <a:ea typeface="Open Sans Medium"/>
                <a:cs typeface="Open Sans Medium"/>
                <a:sym typeface="Open Sans Medium"/>
              </a:rPr>
              <a:t>Các</a:t>
            </a:r>
            <a:r>
              <a:rPr lang="en-US" b="true" sz="3000" spc="78">
                <a:solidFill>
                  <a:srgbClr val="FFFFFF"/>
                </a:solidFill>
                <a:latin typeface="Open Sans Medium"/>
                <a:ea typeface="Open Sans Medium"/>
                <a:cs typeface="Open Sans Medium"/>
                <a:sym typeface="Open Sans Medium"/>
              </a:rPr>
              <a:t> thủ tục chèn thêm dữ liệu </a:t>
            </a:r>
          </a:p>
          <a:p>
            <a:pPr algn="ctr">
              <a:lnSpc>
                <a:spcPts val="4200"/>
              </a:lnSpc>
              <a:spcBef>
                <a:spcPct val="0"/>
              </a:spcBef>
            </a:pPr>
          </a:p>
        </p:txBody>
      </p:sp>
      <p:sp>
        <p:nvSpPr>
          <p:cNvPr name="TextBox 9" id="9"/>
          <p:cNvSpPr txBox="true"/>
          <p:nvPr/>
        </p:nvSpPr>
        <p:spPr>
          <a:xfrm rot="0">
            <a:off x="2967793" y="2466750"/>
            <a:ext cx="2808815"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c. I</a:t>
            </a:r>
            <a:r>
              <a:rPr lang="en-US" b="true" sz="3000" spc="78">
                <a:solidFill>
                  <a:srgbClr val="FFFFFF"/>
                </a:solidFill>
                <a:latin typeface="Open Sans Medium"/>
                <a:ea typeface="Open Sans Medium"/>
                <a:cs typeface="Open Sans Medium"/>
                <a:sym typeface="Open Sans Medium"/>
              </a:rPr>
              <a:t>nsertStaff</a:t>
            </a:r>
          </a:p>
        </p:txBody>
      </p:sp>
      <p:sp>
        <p:nvSpPr>
          <p:cNvPr name="TextBox 10" id="10"/>
          <p:cNvSpPr txBox="true"/>
          <p:nvPr/>
        </p:nvSpPr>
        <p:spPr>
          <a:xfrm rot="0">
            <a:off x="2967793" y="4857750"/>
            <a:ext cx="3163193"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d.InsertCategory</a:t>
            </a:r>
          </a:p>
        </p:txBody>
      </p:sp>
      <p:sp>
        <p:nvSpPr>
          <p:cNvPr name="TextBox 11" id="11"/>
          <p:cNvSpPr txBox="true"/>
          <p:nvPr/>
        </p:nvSpPr>
        <p:spPr>
          <a:xfrm rot="0">
            <a:off x="1700862" y="3344789"/>
            <a:ext cx="15735300"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động tạo m</a:t>
            </a:r>
            <a:r>
              <a:rPr lang="en-US" b="true" sz="2600" spc="67">
                <a:solidFill>
                  <a:srgbClr val="FFFFFF"/>
                </a:solidFill>
                <a:latin typeface="Open Sans Medium"/>
                <a:ea typeface="Open Sans Medium"/>
                <a:cs typeface="Open Sans Medium"/>
                <a:sym typeface="Open Sans Medium"/>
              </a:rPr>
              <a:t>ột nhân viên mới với thông tin ngẫu nhiên và chèn vào bảng Staff.</a:t>
            </a:r>
          </a:p>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-Sau đó, tạo một bản ghi tương ứng trong bảng TimeSheet để liên kết với nhân viên vừa thêm.</a:t>
            </a:r>
          </a:p>
          <a:p>
            <a:pPr algn="ctr">
              <a:lnSpc>
                <a:spcPts val="3640"/>
              </a:lnSpc>
              <a:spcBef>
                <a:spcPct val="0"/>
              </a:spcBef>
            </a:pPr>
          </a:p>
        </p:txBody>
      </p:sp>
      <p:sp>
        <p:nvSpPr>
          <p:cNvPr name="TextBox 12" id="12"/>
          <p:cNvSpPr txBox="true"/>
          <p:nvPr/>
        </p:nvSpPr>
        <p:spPr>
          <a:xfrm rot="0">
            <a:off x="1505429" y="5734050"/>
            <a:ext cx="10552389" cy="143383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-Stored</a:t>
            </a:r>
            <a:r>
              <a:rPr lang="en-US" b="true" sz="2600" spc="67">
                <a:solidFill>
                  <a:srgbClr val="FFFFFF"/>
                </a:solidFill>
                <a:latin typeface="Open Sans Medium"/>
                <a:ea typeface="Open Sans Medium"/>
                <a:cs typeface="Open Sans Medium"/>
                <a:sym typeface="Open Sans Medium"/>
              </a:rPr>
              <a:t> Procedure này tự động tạo mới một danh mục sản phẩm với tên ngẫu nhiên dựa trên số lượng danh mục hiện có.</a:t>
            </a:r>
          </a:p>
          <a:p>
            <a:pPr algn="ctr">
              <a:lnSpc>
                <a:spcPts val="42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204" t="0" r="-2204" b="0"/>
            </a:stretch>
          </a:blipFill>
        </p:spPr>
      </p:sp>
      <p:sp>
        <p:nvSpPr>
          <p:cNvPr name="AutoShape 3" id="3"/>
          <p:cNvSpPr/>
          <p:nvPr/>
        </p:nvSpPr>
        <p:spPr>
          <a:xfrm flipV="true">
            <a:off x="1019175" y="-3520187"/>
            <a:ext cx="0" cy="811530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8469722" y="-3520187"/>
            <a:ext cx="0" cy="811530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1028700" y="6273541"/>
            <a:ext cx="16230600" cy="3355999"/>
          </a:xfrm>
          <a:prstGeom prst="rect">
            <a:avLst/>
          </a:prstGeom>
        </p:spPr>
        <p:txBody>
          <a:bodyPr anchor="t" rtlCol="false" tIns="0" lIns="0" bIns="0" rIns="0">
            <a:spAutoFit/>
          </a:bodyPr>
          <a:lstStyle/>
          <a:p>
            <a:pPr algn="l">
              <a:lnSpc>
                <a:spcPts val="12916"/>
              </a:lnSpc>
            </a:pPr>
            <a:r>
              <a:rPr lang="en-US" sz="12789">
                <a:solidFill>
                  <a:srgbClr val="FFFFFF"/>
                </a:solidFill>
                <a:latin typeface="Open Sauce"/>
                <a:ea typeface="Open Sauce"/>
                <a:cs typeface="Open Sauce"/>
                <a:sym typeface="Open Sauce"/>
              </a:rPr>
              <a:t>TABLE OF CONTENTS</a:t>
            </a:r>
          </a:p>
        </p:txBody>
      </p:sp>
      <p:sp>
        <p:nvSpPr>
          <p:cNvPr name="TextBox 6" id="6"/>
          <p:cNvSpPr txBox="true"/>
          <p:nvPr/>
        </p:nvSpPr>
        <p:spPr>
          <a:xfrm rot="0">
            <a:off x="2318937" y="1559766"/>
            <a:ext cx="4855385"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Medium"/>
                <a:ea typeface="Open Sans Medium"/>
                <a:cs typeface="Open Sans Medium"/>
                <a:sym typeface="Open Sans Medium"/>
                <a:hlinkClick r:id="rId3" tooltip="https://docs.google.com/document/d/1b3Gj4VYzk5U2H_yOU7mVs7xkaOdIBNW2/edit?pli=1#heading=h.9p8yqptiuz04"/>
              </a:rPr>
              <a:t>Mô tả bài toán</a:t>
            </a:r>
          </a:p>
        </p:txBody>
      </p:sp>
      <p:sp>
        <p:nvSpPr>
          <p:cNvPr name="TextBox 7" id="7"/>
          <p:cNvSpPr txBox="true"/>
          <p:nvPr/>
        </p:nvSpPr>
        <p:spPr>
          <a:xfrm rot="0">
            <a:off x="2318937" y="2408405"/>
            <a:ext cx="4855385"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Medium"/>
                <a:ea typeface="Open Sans Medium"/>
                <a:cs typeface="Open Sans Medium"/>
                <a:sym typeface="Open Sans Medium"/>
                <a:hlinkClick r:id="rId4" tooltip="https://docs.google.com/document/d/1b3Gj4VYzk5U2H_yOU7mVs7xkaOdIBNW2/edit?pli=1#heading=h.pji3qoq8ltjx"/>
              </a:rPr>
              <a:t>Sơ đồ chức năng BFD</a:t>
            </a:r>
          </a:p>
        </p:txBody>
      </p:sp>
      <p:sp>
        <p:nvSpPr>
          <p:cNvPr name="TextBox 8" id="8"/>
          <p:cNvSpPr txBox="true"/>
          <p:nvPr/>
        </p:nvSpPr>
        <p:spPr>
          <a:xfrm rot="0">
            <a:off x="2318937" y="3257958"/>
            <a:ext cx="4855385" cy="100195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Medium"/>
                <a:ea typeface="Open Sans Medium"/>
                <a:cs typeface="Open Sans Medium"/>
                <a:sym typeface="Open Sans Medium"/>
                <a:hlinkClick r:id="rId5" tooltip="https://docs.google.com/document/d/1b3Gj4VYzk5U2H_yOU7mVs7xkaOdIBNW2/edit#heading=h.i321eaeyiq8i"/>
              </a:rPr>
              <a:t>Mô tả các chức năng của hệ thống</a:t>
            </a:r>
          </a:p>
        </p:txBody>
      </p:sp>
      <p:sp>
        <p:nvSpPr>
          <p:cNvPr name="TextBox 9" id="9"/>
          <p:cNvSpPr txBox="true"/>
          <p:nvPr/>
        </p:nvSpPr>
        <p:spPr>
          <a:xfrm rot="0">
            <a:off x="9771582" y="2408405"/>
            <a:ext cx="6652453"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Medium"/>
                <a:ea typeface="Open Sans Medium"/>
                <a:cs typeface="Open Sans Medium"/>
                <a:sym typeface="Open Sans Medium"/>
              </a:rPr>
              <a:t>Các thủ tục – Procedure</a:t>
            </a:r>
          </a:p>
        </p:txBody>
      </p:sp>
      <p:sp>
        <p:nvSpPr>
          <p:cNvPr name="TextBox 10" id="10"/>
          <p:cNvSpPr txBox="true"/>
          <p:nvPr/>
        </p:nvSpPr>
        <p:spPr>
          <a:xfrm rot="0">
            <a:off x="9771582" y="3257958"/>
            <a:ext cx="6652453" cy="1001953"/>
          </a:xfrm>
          <a:prstGeom prst="rect">
            <a:avLst/>
          </a:prstGeom>
        </p:spPr>
        <p:txBody>
          <a:bodyPr anchor="t" rtlCol="false" tIns="0" lIns="0" bIns="0" rIns="0">
            <a:spAutoFit/>
          </a:bodyPr>
          <a:lstStyle/>
          <a:p>
            <a:pPr algn="l">
              <a:lnSpc>
                <a:spcPts val="4099"/>
              </a:lnSpc>
            </a:pPr>
            <a:r>
              <a:rPr lang="en-US" sz="2928" spc="76">
                <a:solidFill>
                  <a:srgbClr val="FFFFFF"/>
                </a:solidFill>
                <a:latin typeface="Open Sans"/>
                <a:ea typeface="Open Sans"/>
                <a:cs typeface="Open Sans"/>
                <a:sym typeface="Open Sans"/>
              </a:rPr>
              <a:t>Xây dựng giao diện web</a:t>
            </a:r>
          </a:p>
          <a:p>
            <a:pPr algn="l">
              <a:lnSpc>
                <a:spcPts val="4099"/>
              </a:lnSpc>
              <a:spcBef>
                <a:spcPct val="0"/>
              </a:spcBef>
            </a:pPr>
          </a:p>
        </p:txBody>
      </p:sp>
      <p:sp>
        <p:nvSpPr>
          <p:cNvPr name="TextBox 11" id="11"/>
          <p:cNvSpPr txBox="true"/>
          <p:nvPr/>
        </p:nvSpPr>
        <p:spPr>
          <a:xfrm rot="0">
            <a:off x="1449448" y="1558852"/>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01</a:t>
            </a:r>
          </a:p>
        </p:txBody>
      </p:sp>
      <p:sp>
        <p:nvSpPr>
          <p:cNvPr name="TextBox 12" id="12"/>
          <p:cNvSpPr txBox="true"/>
          <p:nvPr/>
        </p:nvSpPr>
        <p:spPr>
          <a:xfrm rot="0">
            <a:off x="1449448" y="2408405"/>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02</a:t>
            </a:r>
          </a:p>
        </p:txBody>
      </p:sp>
      <p:sp>
        <p:nvSpPr>
          <p:cNvPr name="TextBox 13" id="13"/>
          <p:cNvSpPr txBox="true"/>
          <p:nvPr/>
        </p:nvSpPr>
        <p:spPr>
          <a:xfrm rot="0">
            <a:off x="1449448" y="3257958"/>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03</a:t>
            </a:r>
          </a:p>
        </p:txBody>
      </p:sp>
      <p:sp>
        <p:nvSpPr>
          <p:cNvPr name="TextBox 14" id="14"/>
          <p:cNvSpPr txBox="true"/>
          <p:nvPr/>
        </p:nvSpPr>
        <p:spPr>
          <a:xfrm rot="0">
            <a:off x="8898347" y="1558852"/>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04</a:t>
            </a:r>
          </a:p>
        </p:txBody>
      </p:sp>
      <p:sp>
        <p:nvSpPr>
          <p:cNvPr name="TextBox 15" id="15"/>
          <p:cNvSpPr txBox="true"/>
          <p:nvPr/>
        </p:nvSpPr>
        <p:spPr>
          <a:xfrm rot="0">
            <a:off x="8898347" y="2408405"/>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05</a:t>
            </a:r>
          </a:p>
        </p:txBody>
      </p:sp>
      <p:sp>
        <p:nvSpPr>
          <p:cNvPr name="TextBox 16" id="16"/>
          <p:cNvSpPr txBox="true"/>
          <p:nvPr/>
        </p:nvSpPr>
        <p:spPr>
          <a:xfrm rot="0">
            <a:off x="8898347" y="3257958"/>
            <a:ext cx="673210" cy="487603"/>
          </a:xfrm>
          <a:prstGeom prst="rect">
            <a:avLst/>
          </a:prstGeom>
        </p:spPr>
        <p:txBody>
          <a:bodyPr anchor="t" rtlCol="false" tIns="0" lIns="0" bIns="0" rIns="0">
            <a:spAutoFit/>
          </a:bodyPr>
          <a:lstStyle/>
          <a:p>
            <a:pPr algn="l">
              <a:lnSpc>
                <a:spcPts val="4099"/>
              </a:lnSpc>
              <a:spcBef>
                <a:spcPct val="0"/>
              </a:spcBef>
            </a:pPr>
            <a:r>
              <a:rPr lang="en-US" b="true" sz="2928" spc="76">
                <a:solidFill>
                  <a:srgbClr val="FFFFFF"/>
                </a:solidFill>
                <a:latin typeface="Open Sans Bold"/>
                <a:ea typeface="Open Sans Bold"/>
                <a:cs typeface="Open Sans Bold"/>
                <a:sym typeface="Open Sans Bold"/>
              </a:rPr>
              <a:t>06</a:t>
            </a:r>
          </a:p>
        </p:txBody>
      </p:sp>
      <p:sp>
        <p:nvSpPr>
          <p:cNvPr name="Freeform 17" id="17"/>
          <p:cNvSpPr/>
          <p:nvPr/>
        </p:nvSpPr>
        <p:spPr>
          <a:xfrm flipH="false" flipV="false" rot="-5400000">
            <a:off x="16965406" y="8964406"/>
            <a:ext cx="249979" cy="337809"/>
          </a:xfrm>
          <a:custGeom>
            <a:avLst/>
            <a:gdLst/>
            <a:ahLst/>
            <a:cxnLst/>
            <a:rect r="r" b="b" t="t" l="l"/>
            <a:pathLst>
              <a:path h="337809" w="249979">
                <a:moveTo>
                  <a:pt x="0" y="0"/>
                </a:moveTo>
                <a:lnTo>
                  <a:pt x="249979" y="0"/>
                </a:lnTo>
                <a:lnTo>
                  <a:pt x="249979" y="337809"/>
                </a:lnTo>
                <a:lnTo>
                  <a:pt x="0" y="337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9771582" y="1558852"/>
            <a:ext cx="6652453" cy="487603"/>
          </a:xfrm>
          <a:prstGeom prst="rect">
            <a:avLst/>
          </a:prstGeom>
        </p:spPr>
        <p:txBody>
          <a:bodyPr anchor="t" rtlCol="false" tIns="0" lIns="0" bIns="0" rIns="0">
            <a:spAutoFit/>
          </a:bodyPr>
          <a:lstStyle/>
          <a:p>
            <a:pPr algn="l">
              <a:lnSpc>
                <a:spcPts val="4099"/>
              </a:lnSpc>
              <a:spcBef>
                <a:spcPct val="0"/>
              </a:spcBef>
            </a:pPr>
            <a:r>
              <a:rPr lang="en-US" sz="2928" spc="76">
                <a:solidFill>
                  <a:srgbClr val="FFFFFF"/>
                </a:solidFill>
                <a:latin typeface="Open Sans"/>
                <a:ea typeface="Open Sans"/>
                <a:cs typeface="Open Sans"/>
                <a:sym typeface="Open Sans"/>
                <a:hlinkClick r:id="rId8" tooltip="https://docs.google.com/document/d/1b3Gj4VYzk5U2H_yOU7mVs7xkaOdIBNW2/edit#heading=h.g6c15n6gmpr1"/>
              </a:rPr>
              <a:t>ERD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285562" y="1704750"/>
            <a:ext cx="6455420" cy="1047750"/>
          </a:xfrm>
          <a:prstGeom prst="rect">
            <a:avLst/>
          </a:prstGeom>
        </p:spPr>
        <p:txBody>
          <a:bodyPr anchor="t" rtlCol="false" tIns="0" lIns="0" bIns="0" rIns="0">
            <a:spAutoFit/>
          </a:bodyPr>
          <a:lstStyle/>
          <a:p>
            <a:pPr algn="ctr" marL="647700" indent="-323850" lvl="1">
              <a:lnSpc>
                <a:spcPts val="4200"/>
              </a:lnSpc>
              <a:spcBef>
                <a:spcPct val="0"/>
              </a:spcBef>
              <a:buAutoNum type="arabicPeriod" startAt="1"/>
            </a:pPr>
            <a:r>
              <a:rPr lang="en-US" b="true" sz="3000" spc="78">
                <a:solidFill>
                  <a:srgbClr val="FFFFFF"/>
                </a:solidFill>
                <a:latin typeface="Open Sans Medium"/>
                <a:ea typeface="Open Sans Medium"/>
                <a:cs typeface="Open Sans Medium"/>
                <a:sym typeface="Open Sans Medium"/>
              </a:rPr>
              <a:t>Các</a:t>
            </a:r>
            <a:r>
              <a:rPr lang="en-US" b="true" sz="3000" spc="78">
                <a:solidFill>
                  <a:srgbClr val="FFFFFF"/>
                </a:solidFill>
                <a:latin typeface="Open Sans Medium"/>
                <a:ea typeface="Open Sans Medium"/>
                <a:cs typeface="Open Sans Medium"/>
                <a:sym typeface="Open Sans Medium"/>
              </a:rPr>
              <a:t> thủ tục chèn thêm dữ liệu </a:t>
            </a:r>
          </a:p>
          <a:p>
            <a:pPr algn="ctr">
              <a:lnSpc>
                <a:spcPts val="4200"/>
              </a:lnSpc>
              <a:spcBef>
                <a:spcPct val="0"/>
              </a:spcBef>
            </a:pPr>
          </a:p>
        </p:txBody>
      </p:sp>
      <p:sp>
        <p:nvSpPr>
          <p:cNvPr name="TextBox 9" id="9"/>
          <p:cNvSpPr txBox="true"/>
          <p:nvPr/>
        </p:nvSpPr>
        <p:spPr>
          <a:xfrm rot="0">
            <a:off x="2967793" y="2466750"/>
            <a:ext cx="3715991"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e.I</a:t>
            </a:r>
            <a:r>
              <a:rPr lang="en-US" b="true" sz="3000" spc="78">
                <a:solidFill>
                  <a:srgbClr val="FFFFFF"/>
                </a:solidFill>
                <a:latin typeface="Open Sans Medium"/>
                <a:ea typeface="Open Sans Medium"/>
                <a:cs typeface="Open Sans Medium"/>
                <a:sym typeface="Open Sans Medium"/>
              </a:rPr>
              <a:t>nsertProduct</a:t>
            </a:r>
          </a:p>
          <a:p>
            <a:pPr algn="ctr">
              <a:lnSpc>
                <a:spcPts val="4200"/>
              </a:lnSpc>
              <a:spcBef>
                <a:spcPct val="0"/>
              </a:spcBef>
            </a:pPr>
          </a:p>
        </p:txBody>
      </p:sp>
      <p:sp>
        <p:nvSpPr>
          <p:cNvPr name="TextBox 10" id="10"/>
          <p:cNvSpPr txBox="true"/>
          <p:nvPr/>
        </p:nvSpPr>
        <p:spPr>
          <a:xfrm rot="0">
            <a:off x="3239571" y="4629150"/>
            <a:ext cx="3777555"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f.InsertOfflineOrder</a:t>
            </a:r>
          </a:p>
        </p:txBody>
      </p:sp>
      <p:sp>
        <p:nvSpPr>
          <p:cNvPr name="TextBox 11" id="11"/>
          <p:cNvSpPr txBox="true"/>
          <p:nvPr/>
        </p:nvSpPr>
        <p:spPr>
          <a:xfrm rot="0">
            <a:off x="1434488" y="3350424"/>
            <a:ext cx="15824812"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tạo thông tin ngẫu</a:t>
            </a:r>
            <a:r>
              <a:rPr lang="en-US" b="true" sz="2600" spc="67">
                <a:solidFill>
                  <a:srgbClr val="FFFFFF"/>
                </a:solidFill>
                <a:latin typeface="Open Sans Medium"/>
                <a:ea typeface="Open Sans Medium"/>
                <a:cs typeface="Open Sans Medium"/>
                <a:sym typeface="Open Sans Medium"/>
              </a:rPr>
              <a:t> nhiên cho sản phẩm mới và chèn vào hai cơ sở dữ liệu: OnlineDB: với số lượng tồn kho ngẫu nhiên và OfflineDB: cũng với số lượng tồn kho khác biệt.</a:t>
            </a:r>
          </a:p>
          <a:p>
            <a:pPr algn="ctr">
              <a:lnSpc>
                <a:spcPts val="3640"/>
              </a:lnSpc>
              <a:spcBef>
                <a:spcPct val="0"/>
              </a:spcBef>
            </a:pPr>
          </a:p>
        </p:txBody>
      </p:sp>
      <p:sp>
        <p:nvSpPr>
          <p:cNvPr name="TextBox 12" id="12"/>
          <p:cNvSpPr txBox="true"/>
          <p:nvPr/>
        </p:nvSpPr>
        <p:spPr>
          <a:xfrm rot="0">
            <a:off x="2285562" y="5368067"/>
            <a:ext cx="7477274" cy="4483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tạo m</a:t>
            </a:r>
            <a:r>
              <a:rPr lang="en-US" b="true" sz="2600" spc="67">
                <a:solidFill>
                  <a:srgbClr val="FFFFFF"/>
                </a:solidFill>
                <a:latin typeface="Open Sans Medium"/>
                <a:ea typeface="Open Sans Medium"/>
                <a:cs typeface="Open Sans Medium"/>
                <a:sym typeface="Open Sans Medium"/>
              </a:rPr>
              <a:t>ột đơn hàng ngẫu nhiên</a:t>
            </a:r>
          </a:p>
        </p:txBody>
      </p:sp>
      <p:sp>
        <p:nvSpPr>
          <p:cNvPr name="TextBox 13" id="13"/>
          <p:cNvSpPr txBox="true"/>
          <p:nvPr/>
        </p:nvSpPr>
        <p:spPr>
          <a:xfrm rot="0">
            <a:off x="2641346" y="6336341"/>
            <a:ext cx="4974006"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g. I</a:t>
            </a:r>
            <a:r>
              <a:rPr lang="en-US" b="true" sz="3000" spc="78">
                <a:solidFill>
                  <a:srgbClr val="FFFFFF"/>
                </a:solidFill>
                <a:latin typeface="Open Sans Medium"/>
                <a:ea typeface="Open Sans Medium"/>
                <a:cs typeface="Open Sans Medium"/>
                <a:sym typeface="Open Sans Medium"/>
              </a:rPr>
              <a:t>nsertOnlineOrder</a:t>
            </a:r>
          </a:p>
          <a:p>
            <a:pPr algn="ctr">
              <a:lnSpc>
                <a:spcPts val="4200"/>
              </a:lnSpc>
              <a:spcBef>
                <a:spcPct val="0"/>
              </a:spcBef>
            </a:pPr>
          </a:p>
        </p:txBody>
      </p:sp>
      <p:sp>
        <p:nvSpPr>
          <p:cNvPr name="TextBox 14" id="14"/>
          <p:cNvSpPr txBox="true"/>
          <p:nvPr/>
        </p:nvSpPr>
        <p:spPr>
          <a:xfrm rot="0">
            <a:off x="1900934" y="7326941"/>
            <a:ext cx="12161193" cy="9055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tạo một đơn hàng online với thông tin ngẫu nhiên</a:t>
            </a:r>
          </a:p>
          <a:p>
            <a:pPr algn="ctr">
              <a:lnSpc>
                <a:spcPts val="364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285562" y="1704750"/>
            <a:ext cx="6455420" cy="1047750"/>
          </a:xfrm>
          <a:prstGeom prst="rect">
            <a:avLst/>
          </a:prstGeom>
        </p:spPr>
        <p:txBody>
          <a:bodyPr anchor="t" rtlCol="false" tIns="0" lIns="0" bIns="0" rIns="0">
            <a:spAutoFit/>
          </a:bodyPr>
          <a:lstStyle/>
          <a:p>
            <a:pPr algn="ctr" marL="647700" indent="-323850" lvl="1">
              <a:lnSpc>
                <a:spcPts val="4200"/>
              </a:lnSpc>
              <a:spcBef>
                <a:spcPct val="0"/>
              </a:spcBef>
              <a:buAutoNum type="arabicPeriod" startAt="1"/>
            </a:pPr>
            <a:r>
              <a:rPr lang="en-US" b="true" sz="3000" spc="78">
                <a:solidFill>
                  <a:srgbClr val="FFFFFF"/>
                </a:solidFill>
                <a:latin typeface="Open Sans Medium"/>
                <a:ea typeface="Open Sans Medium"/>
                <a:cs typeface="Open Sans Medium"/>
                <a:sym typeface="Open Sans Medium"/>
              </a:rPr>
              <a:t>Các</a:t>
            </a:r>
            <a:r>
              <a:rPr lang="en-US" b="true" sz="3000" spc="78">
                <a:solidFill>
                  <a:srgbClr val="FFFFFF"/>
                </a:solidFill>
                <a:latin typeface="Open Sans Medium"/>
                <a:ea typeface="Open Sans Medium"/>
                <a:cs typeface="Open Sans Medium"/>
                <a:sym typeface="Open Sans Medium"/>
              </a:rPr>
              <a:t> thủ tục chèn thêm dữ liệu </a:t>
            </a:r>
          </a:p>
          <a:p>
            <a:pPr algn="ctr">
              <a:lnSpc>
                <a:spcPts val="4200"/>
              </a:lnSpc>
              <a:spcBef>
                <a:spcPct val="0"/>
              </a:spcBef>
            </a:pPr>
          </a:p>
        </p:txBody>
      </p:sp>
      <p:sp>
        <p:nvSpPr>
          <p:cNvPr name="TextBox 9" id="9"/>
          <p:cNvSpPr txBox="true"/>
          <p:nvPr/>
        </p:nvSpPr>
        <p:spPr>
          <a:xfrm rot="0">
            <a:off x="2967793" y="2466750"/>
            <a:ext cx="4974006"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h.I</a:t>
            </a:r>
            <a:r>
              <a:rPr lang="en-US" b="true" sz="3000" spc="78">
                <a:solidFill>
                  <a:srgbClr val="FFFFFF"/>
                </a:solidFill>
                <a:latin typeface="Open Sans Medium"/>
                <a:ea typeface="Open Sans Medium"/>
                <a:cs typeface="Open Sans Medium"/>
                <a:sym typeface="Open Sans Medium"/>
              </a:rPr>
              <a:t>nsertRecordDay</a:t>
            </a:r>
          </a:p>
          <a:p>
            <a:pPr algn="ctr">
              <a:lnSpc>
                <a:spcPts val="4200"/>
              </a:lnSpc>
              <a:spcBef>
                <a:spcPct val="0"/>
              </a:spcBef>
            </a:pPr>
          </a:p>
        </p:txBody>
      </p:sp>
      <p:sp>
        <p:nvSpPr>
          <p:cNvPr name="TextBox 10" id="10"/>
          <p:cNvSpPr txBox="true"/>
          <p:nvPr/>
        </p:nvSpPr>
        <p:spPr>
          <a:xfrm rot="0">
            <a:off x="3663190" y="4095750"/>
            <a:ext cx="1850082" cy="1047750"/>
          </a:xfrm>
          <a:prstGeom prst="rect">
            <a:avLst/>
          </a:prstGeom>
        </p:spPr>
        <p:txBody>
          <a:bodyPr anchor="t" rtlCol="false" tIns="0" lIns="0" bIns="0" rIns="0">
            <a:spAutoFit/>
          </a:bodyPr>
          <a:lstStyle/>
          <a:p>
            <a:pPr algn="ctr">
              <a:lnSpc>
                <a:spcPts val="4200"/>
              </a:lnSpc>
            </a:pPr>
            <a:r>
              <a:rPr lang="en-US" b="true" sz="3000" spc="78">
                <a:solidFill>
                  <a:srgbClr val="FFFFFF"/>
                </a:solidFill>
                <a:latin typeface="Open Sans Medium"/>
                <a:ea typeface="Open Sans Medium"/>
                <a:cs typeface="Open Sans Medium"/>
                <a:sym typeface="Open Sans Medium"/>
              </a:rPr>
              <a:t>i.SetStock</a:t>
            </a:r>
          </a:p>
          <a:p>
            <a:pPr algn="ctr">
              <a:lnSpc>
                <a:spcPts val="4200"/>
              </a:lnSpc>
              <a:spcBef>
                <a:spcPct val="0"/>
              </a:spcBef>
            </a:pPr>
          </a:p>
        </p:txBody>
      </p:sp>
      <p:sp>
        <p:nvSpPr>
          <p:cNvPr name="TextBox 11" id="11"/>
          <p:cNvSpPr txBox="true"/>
          <p:nvPr/>
        </p:nvSpPr>
        <p:spPr>
          <a:xfrm rot="0">
            <a:off x="2421189" y="3187271"/>
            <a:ext cx="14679960" cy="9055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tạo bản ghi chấm công hàng ngày cho một nhân viên ngẫu nhiên.</a:t>
            </a:r>
          </a:p>
          <a:p>
            <a:pPr algn="ctr">
              <a:lnSpc>
                <a:spcPts val="3640"/>
              </a:lnSpc>
              <a:spcBef>
                <a:spcPct val="0"/>
              </a:spcBef>
            </a:pPr>
          </a:p>
        </p:txBody>
      </p:sp>
      <p:sp>
        <p:nvSpPr>
          <p:cNvPr name="TextBox 12" id="12"/>
          <p:cNvSpPr txBox="true"/>
          <p:nvPr/>
        </p:nvSpPr>
        <p:spPr>
          <a:xfrm rot="0">
            <a:off x="3233235" y="4921447"/>
            <a:ext cx="4819352" cy="9055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-Cập</a:t>
            </a:r>
            <a:r>
              <a:rPr lang="en-US" b="true" sz="2600" spc="67">
                <a:solidFill>
                  <a:srgbClr val="FFFFFF"/>
                </a:solidFill>
                <a:latin typeface="Open Sans Medium"/>
                <a:ea typeface="Open Sans Medium"/>
                <a:cs typeface="Open Sans Medium"/>
                <a:sym typeface="Open Sans Medium"/>
              </a:rPr>
              <a:t> nhật số lượng sản phẩm</a:t>
            </a:r>
          </a:p>
          <a:p>
            <a:pPr algn="ctr">
              <a:lnSpc>
                <a:spcPts val="364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801031" y="1641053"/>
            <a:ext cx="3496717"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Bold"/>
                <a:ea typeface="Open Sans Bold"/>
                <a:cs typeface="Open Sans Bold"/>
                <a:sym typeface="Open Sans Bold"/>
              </a:rPr>
              <a:t>2. Các</a:t>
            </a:r>
            <a:r>
              <a:rPr lang="en-US" b="true" sz="3000" spc="78">
                <a:solidFill>
                  <a:srgbClr val="FFFFFF"/>
                </a:solidFill>
                <a:latin typeface="Open Sans Bold"/>
                <a:ea typeface="Open Sans Bold"/>
                <a:cs typeface="Open Sans Bold"/>
                <a:sym typeface="Open Sans Bold"/>
              </a:rPr>
              <a:t> thủ tục ETL</a:t>
            </a:r>
          </a:p>
          <a:p>
            <a:pPr algn="ctr">
              <a:lnSpc>
                <a:spcPts val="4200"/>
              </a:lnSpc>
              <a:spcBef>
                <a:spcPct val="0"/>
              </a:spcBef>
            </a:pPr>
          </a:p>
        </p:txBody>
      </p:sp>
      <p:sp>
        <p:nvSpPr>
          <p:cNvPr name="TextBox 9" id="9"/>
          <p:cNvSpPr txBox="true"/>
          <p:nvPr/>
        </p:nvSpPr>
        <p:spPr>
          <a:xfrm rot="0">
            <a:off x="2967793" y="2466750"/>
            <a:ext cx="4974006"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a.EtlCu</a:t>
            </a:r>
            <a:r>
              <a:rPr lang="en-US" b="true" sz="3000" spc="78">
                <a:solidFill>
                  <a:srgbClr val="FFFFFF"/>
                </a:solidFill>
                <a:latin typeface="Open Sans Medium"/>
                <a:ea typeface="Open Sans Medium"/>
                <a:cs typeface="Open Sans Medium"/>
                <a:sym typeface="Open Sans Medium"/>
              </a:rPr>
              <a:t>stomer</a:t>
            </a:r>
          </a:p>
        </p:txBody>
      </p:sp>
      <p:sp>
        <p:nvSpPr>
          <p:cNvPr name="TextBox 10" id="10"/>
          <p:cNvSpPr txBox="true"/>
          <p:nvPr/>
        </p:nvSpPr>
        <p:spPr>
          <a:xfrm rot="0">
            <a:off x="1028700" y="3040125"/>
            <a:ext cx="16329318"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thực hiện quá trình ETL (Extract, Transform, Load) để đồng b</a:t>
            </a:r>
            <a:r>
              <a:rPr lang="en-US" b="true" sz="2600" spc="67">
                <a:solidFill>
                  <a:srgbClr val="FFFFFF"/>
                </a:solidFill>
                <a:latin typeface="Open Sans Medium"/>
                <a:ea typeface="Open Sans Medium"/>
                <a:cs typeface="Open Sans Medium"/>
                <a:sym typeface="Open Sans Medium"/>
              </a:rPr>
              <a:t>ộ hóa dữ liệu từ Source: [OutUserDB].[dbo].[Customer], Target: [DBM].[dbo].[user_table] và [DBM].[dbo].[customer]</a:t>
            </a:r>
          </a:p>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   </a:t>
            </a:r>
          </a:p>
        </p:txBody>
      </p:sp>
      <p:sp>
        <p:nvSpPr>
          <p:cNvPr name="TextBox 11" id="11"/>
          <p:cNvSpPr txBox="true"/>
          <p:nvPr/>
        </p:nvSpPr>
        <p:spPr>
          <a:xfrm rot="0">
            <a:off x="2801031" y="4175266"/>
            <a:ext cx="4974006"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b.EtlSuppli</a:t>
            </a:r>
            <a:r>
              <a:rPr lang="en-US" b="true" sz="3000" spc="78">
                <a:solidFill>
                  <a:srgbClr val="FFFFFF"/>
                </a:solidFill>
                <a:latin typeface="Open Sans Medium"/>
                <a:ea typeface="Open Sans Medium"/>
                <a:cs typeface="Open Sans Medium"/>
                <a:sym typeface="Open Sans Medium"/>
              </a:rPr>
              <a:t>er</a:t>
            </a:r>
          </a:p>
          <a:p>
            <a:pPr algn="ctr">
              <a:lnSpc>
                <a:spcPts val="4200"/>
              </a:lnSpc>
              <a:spcBef>
                <a:spcPct val="0"/>
              </a:spcBef>
            </a:pPr>
          </a:p>
        </p:txBody>
      </p:sp>
      <p:sp>
        <p:nvSpPr>
          <p:cNvPr name="TextBox 12" id="12"/>
          <p:cNvSpPr txBox="true"/>
          <p:nvPr/>
        </p:nvSpPr>
        <p:spPr>
          <a:xfrm rot="0">
            <a:off x="-211550" y="4869865"/>
            <a:ext cx="18711100" cy="18199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thực hiện quá trình ETL (Extract, Transform, Load) để đồng b</a:t>
            </a:r>
            <a:r>
              <a:rPr lang="en-US" b="true" sz="2600" spc="67">
                <a:solidFill>
                  <a:srgbClr val="FFFFFF"/>
                </a:solidFill>
                <a:latin typeface="Open Sans Medium"/>
                <a:ea typeface="Open Sans Medium"/>
                <a:cs typeface="Open Sans Medium"/>
                <a:sym typeface="Open Sans Medium"/>
              </a:rPr>
              <a:t>ộ hóa nhà cung cấp</a:t>
            </a:r>
          </a:p>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 từ Source: [OutUserDB].[dbo].[Supplier], Target: [DBM].[dbo].[supplier]</a:t>
            </a:r>
          </a:p>
          <a:p>
            <a:pPr algn="ctr">
              <a:lnSpc>
                <a:spcPts val="3640"/>
              </a:lnSpc>
              <a:spcBef>
                <a:spcPct val="0"/>
              </a:spcBef>
            </a:pPr>
          </a:p>
          <a:p>
            <a:pPr algn="ctr">
              <a:lnSpc>
                <a:spcPts val="3640"/>
              </a:lnSpc>
              <a:spcBef>
                <a:spcPct val="0"/>
              </a:spcBef>
            </a:pPr>
          </a:p>
        </p:txBody>
      </p:sp>
      <p:sp>
        <p:nvSpPr>
          <p:cNvPr name="TextBox 13" id="13"/>
          <p:cNvSpPr txBox="true"/>
          <p:nvPr/>
        </p:nvSpPr>
        <p:spPr>
          <a:xfrm rot="0">
            <a:off x="2505990" y="5861615"/>
            <a:ext cx="4974006"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c. EtlStaff</a:t>
            </a:r>
          </a:p>
          <a:p>
            <a:pPr algn="ctr">
              <a:lnSpc>
                <a:spcPts val="4200"/>
              </a:lnSpc>
              <a:spcBef>
                <a:spcPct val="0"/>
              </a:spcBef>
            </a:pPr>
          </a:p>
        </p:txBody>
      </p:sp>
      <p:sp>
        <p:nvSpPr>
          <p:cNvPr name="TextBox 14" id="14"/>
          <p:cNvSpPr txBox="true"/>
          <p:nvPr/>
        </p:nvSpPr>
        <p:spPr>
          <a:xfrm rot="0">
            <a:off x="1028700" y="6413641"/>
            <a:ext cx="16427648"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thực hiện quá trình ETL (Extract, Transform, Load) để đồng b</a:t>
            </a:r>
            <a:r>
              <a:rPr lang="en-US" b="true" sz="2600" spc="67">
                <a:solidFill>
                  <a:srgbClr val="FFFFFF"/>
                </a:solidFill>
                <a:latin typeface="Open Sans Medium"/>
                <a:ea typeface="Open Sans Medium"/>
                <a:cs typeface="Open Sans Medium"/>
                <a:sym typeface="Open Sans Medium"/>
              </a:rPr>
              <a:t>ộ hóa dữ liệu nhân viên</a:t>
            </a:r>
          </a:p>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từ Source: [OfflineDB].[dbo].[Staff], Target: [DBM].[dbo].[user_table] và [DBM].[dbo].[staff]</a:t>
            </a:r>
          </a:p>
          <a:p>
            <a:pPr algn="ctr">
              <a:lnSpc>
                <a:spcPts val="3640"/>
              </a:lnSpc>
              <a:spcBef>
                <a:spcPct val="0"/>
              </a:spcBef>
            </a:pPr>
          </a:p>
        </p:txBody>
      </p:sp>
      <p:sp>
        <p:nvSpPr>
          <p:cNvPr name="TextBox 15" id="15"/>
          <p:cNvSpPr txBox="true"/>
          <p:nvPr/>
        </p:nvSpPr>
        <p:spPr>
          <a:xfrm rot="0">
            <a:off x="2697081" y="7547965"/>
            <a:ext cx="4974006"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d. EtlProduct</a:t>
            </a:r>
          </a:p>
        </p:txBody>
      </p:sp>
      <p:sp>
        <p:nvSpPr>
          <p:cNvPr name="TextBox 16" id="16"/>
          <p:cNvSpPr txBox="true"/>
          <p:nvPr/>
        </p:nvSpPr>
        <p:spPr>
          <a:xfrm rot="0">
            <a:off x="285142" y="8230695"/>
            <a:ext cx="16974158" cy="13627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thực h</a:t>
            </a:r>
            <a:r>
              <a:rPr lang="en-US" b="true" sz="2600" spc="67">
                <a:solidFill>
                  <a:srgbClr val="FFFFFF"/>
                </a:solidFill>
                <a:latin typeface="Open Sans Medium"/>
                <a:ea typeface="Open Sans Medium"/>
                <a:cs typeface="Open Sans Medium"/>
                <a:sym typeface="Open Sans Medium"/>
              </a:rPr>
              <a:t>iện quá trình ETL (Extract, Transform, Load) để đồng bộ dữ liệu Category, Product, Branch_Product</a:t>
            </a:r>
          </a:p>
          <a:p>
            <a:pPr algn="ctr">
              <a:lnSpc>
                <a:spcPts val="364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9749" y="821941"/>
            <a:ext cx="10748069" cy="1053465"/>
          </a:xfrm>
          <a:prstGeom prst="rect">
            <a:avLst/>
          </a:prstGeom>
        </p:spPr>
        <p:txBody>
          <a:bodyPr anchor="t" rtlCol="false" tIns="0" lIns="0" bIns="0" rIns="0">
            <a:spAutoFit/>
          </a:bodyPr>
          <a:lstStyle/>
          <a:p>
            <a:pPr algn="l">
              <a:lnSpc>
                <a:spcPts val="4079"/>
              </a:lnSpc>
            </a:pPr>
            <a:r>
              <a:rPr lang="en-US" sz="3999" b="true">
                <a:solidFill>
                  <a:srgbClr val="FFFFFF"/>
                </a:solidFill>
                <a:latin typeface="Open Sans Bold"/>
                <a:ea typeface="Open Sans Bold"/>
                <a:cs typeface="Open Sans Bold"/>
                <a:sym typeface="Open Sans Bold"/>
              </a:rPr>
              <a:t>5.CÁC THỦ TỤC – PROCEDURE</a:t>
            </a:r>
          </a:p>
          <a:p>
            <a:pPr algn="l">
              <a:lnSpc>
                <a:spcPts val="4079"/>
              </a:lnSpc>
            </a:pPr>
          </a:p>
        </p:txBody>
      </p:sp>
      <p:sp>
        <p:nvSpPr>
          <p:cNvPr name="TextBox 8" id="8"/>
          <p:cNvSpPr txBox="true"/>
          <p:nvPr/>
        </p:nvSpPr>
        <p:spPr>
          <a:xfrm rot="0">
            <a:off x="2801031" y="1641053"/>
            <a:ext cx="3496717"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Bold"/>
                <a:ea typeface="Open Sans Bold"/>
                <a:cs typeface="Open Sans Bold"/>
                <a:sym typeface="Open Sans Bold"/>
              </a:rPr>
              <a:t>2. Các</a:t>
            </a:r>
            <a:r>
              <a:rPr lang="en-US" b="true" sz="3000" spc="78">
                <a:solidFill>
                  <a:srgbClr val="FFFFFF"/>
                </a:solidFill>
                <a:latin typeface="Open Sans Bold"/>
                <a:ea typeface="Open Sans Bold"/>
                <a:cs typeface="Open Sans Bold"/>
                <a:sym typeface="Open Sans Bold"/>
              </a:rPr>
              <a:t> thủ tục ETL</a:t>
            </a:r>
          </a:p>
          <a:p>
            <a:pPr algn="ctr">
              <a:lnSpc>
                <a:spcPts val="4200"/>
              </a:lnSpc>
              <a:spcBef>
                <a:spcPct val="0"/>
              </a:spcBef>
            </a:pPr>
          </a:p>
        </p:txBody>
      </p:sp>
      <p:sp>
        <p:nvSpPr>
          <p:cNvPr name="TextBox 9" id="9"/>
          <p:cNvSpPr txBox="true"/>
          <p:nvPr/>
        </p:nvSpPr>
        <p:spPr>
          <a:xfrm rot="0">
            <a:off x="2505990" y="2312900"/>
            <a:ext cx="4974006" cy="1047750"/>
          </a:xfrm>
          <a:prstGeom prst="rect">
            <a:avLst/>
          </a:prstGeom>
        </p:spPr>
        <p:txBody>
          <a:bodyPr anchor="t" rtlCol="false" tIns="0" lIns="0" bIns="0" rIns="0">
            <a:spAutoFit/>
          </a:bodyPr>
          <a:lstStyle/>
          <a:p>
            <a:pPr algn="ctr">
              <a:lnSpc>
                <a:spcPts val="4200"/>
              </a:lnSpc>
            </a:pPr>
            <a:r>
              <a:rPr lang="en-US" b="true" sz="3000" spc="78">
                <a:solidFill>
                  <a:srgbClr val="FFFFFF"/>
                </a:solidFill>
                <a:latin typeface="Open Sans Medium"/>
                <a:ea typeface="Open Sans Medium"/>
                <a:cs typeface="Open Sans Medium"/>
                <a:sym typeface="Open Sans Medium"/>
              </a:rPr>
              <a:t>e. EtlOfflineOrder</a:t>
            </a:r>
          </a:p>
          <a:p>
            <a:pPr algn="ctr">
              <a:lnSpc>
                <a:spcPts val="4200"/>
              </a:lnSpc>
              <a:spcBef>
                <a:spcPct val="0"/>
              </a:spcBef>
            </a:pPr>
          </a:p>
        </p:txBody>
      </p:sp>
      <p:sp>
        <p:nvSpPr>
          <p:cNvPr name="TextBox 10" id="10"/>
          <p:cNvSpPr txBox="true"/>
          <p:nvPr/>
        </p:nvSpPr>
        <p:spPr>
          <a:xfrm rot="0">
            <a:off x="292596" y="3107920"/>
            <a:ext cx="17702808" cy="4483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lấy các đơn hàng mới từ OfflineDB, đưa vào: order_table, order_offline, order_detail</a:t>
            </a:r>
          </a:p>
        </p:txBody>
      </p:sp>
      <p:sp>
        <p:nvSpPr>
          <p:cNvPr name="TextBox 11" id="11"/>
          <p:cNvSpPr txBox="true"/>
          <p:nvPr/>
        </p:nvSpPr>
        <p:spPr>
          <a:xfrm rot="0">
            <a:off x="2330823" y="3830574"/>
            <a:ext cx="4974006"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f. EtlOnlineOrder</a:t>
            </a:r>
          </a:p>
        </p:txBody>
      </p:sp>
      <p:sp>
        <p:nvSpPr>
          <p:cNvPr name="TextBox 12" id="12"/>
          <p:cNvSpPr txBox="true"/>
          <p:nvPr/>
        </p:nvSpPr>
        <p:spPr>
          <a:xfrm rot="0">
            <a:off x="223174" y="4502411"/>
            <a:ext cx="17636877" cy="4483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lấy các đơn hàng mới từ OnlineDB, đưa vào: order_table, order_online, order_detail</a:t>
            </a:r>
          </a:p>
        </p:txBody>
      </p:sp>
      <p:sp>
        <p:nvSpPr>
          <p:cNvPr name="TextBox 13" id="13"/>
          <p:cNvSpPr txBox="true"/>
          <p:nvPr/>
        </p:nvSpPr>
        <p:spPr>
          <a:xfrm rot="0">
            <a:off x="2062386" y="5388871"/>
            <a:ext cx="4974006" cy="1047750"/>
          </a:xfrm>
          <a:prstGeom prst="rect">
            <a:avLst/>
          </a:prstGeom>
        </p:spPr>
        <p:txBody>
          <a:bodyPr anchor="t" rtlCol="false" tIns="0" lIns="0" bIns="0" rIns="0">
            <a:spAutoFit/>
          </a:bodyPr>
          <a:lstStyle/>
          <a:p>
            <a:pPr algn="ctr">
              <a:lnSpc>
                <a:spcPts val="4200"/>
              </a:lnSpc>
            </a:pPr>
            <a:r>
              <a:rPr lang="en-US" b="true" sz="3000" spc="78">
                <a:solidFill>
                  <a:srgbClr val="FFFFFF"/>
                </a:solidFill>
                <a:latin typeface="Open Sans Medium"/>
                <a:ea typeface="Open Sans Medium"/>
                <a:cs typeface="Open Sans Medium"/>
                <a:sym typeface="Open Sans Medium"/>
              </a:rPr>
              <a:t>g.EtlTimeSheet</a:t>
            </a:r>
          </a:p>
          <a:p>
            <a:pPr algn="ctr">
              <a:lnSpc>
                <a:spcPts val="4200"/>
              </a:lnSpc>
              <a:spcBef>
                <a:spcPct val="0"/>
              </a:spcBef>
            </a:pPr>
          </a:p>
        </p:txBody>
      </p:sp>
      <p:sp>
        <p:nvSpPr>
          <p:cNvPr name="TextBox 14" id="14"/>
          <p:cNvSpPr txBox="true"/>
          <p:nvPr/>
        </p:nvSpPr>
        <p:spPr>
          <a:xfrm rot="0">
            <a:off x="0" y="6093721"/>
            <a:ext cx="17678125" cy="2277110"/>
          </a:xfrm>
          <a:prstGeom prst="rect">
            <a:avLst/>
          </a:prstGeom>
        </p:spPr>
        <p:txBody>
          <a:bodyPr anchor="t" rtlCol="false" tIns="0" lIns="0" bIns="0" rIns="0">
            <a:spAutoFit/>
          </a:bodyPr>
          <a:lstStyle/>
          <a:p>
            <a:pPr algn="ctr">
              <a:lnSpc>
                <a:spcPts val="3640"/>
              </a:lnSpc>
              <a:spcBef>
                <a:spcPct val="0"/>
              </a:spcBef>
            </a:pPr>
            <a:r>
              <a:rPr lang="en-US" b="true" sz="2600" spc="67">
                <a:solidFill>
                  <a:srgbClr val="FFFFFF"/>
                </a:solidFill>
                <a:latin typeface="Open Sans Medium"/>
                <a:ea typeface="Open Sans Medium"/>
                <a:cs typeface="Open Sans Medium"/>
                <a:sym typeface="Open Sans Medium"/>
              </a:rPr>
              <a:t>-Procedure này tự đ</a:t>
            </a:r>
            <a:r>
              <a:rPr lang="en-US" b="true" sz="2600" spc="67">
                <a:solidFill>
                  <a:srgbClr val="FFFFFF"/>
                </a:solidFill>
                <a:latin typeface="Open Sans Medium"/>
                <a:ea typeface="Open Sans Medium"/>
                <a:cs typeface="Open Sans Medium"/>
                <a:sym typeface="Open Sans Medium"/>
              </a:rPr>
              <a:t>ộng lấy thông tin chấm công (TimeSheet) và lịch sử chấm công hàng ngày (RecordDay) từ OfflineDB. Đồng bộ các thông tin này vào: time_sheet, record_day</a:t>
            </a:r>
          </a:p>
          <a:p>
            <a:pPr algn="ctr">
              <a:lnSpc>
                <a:spcPts val="3640"/>
              </a:lnSpc>
              <a:spcBef>
                <a:spcPct val="0"/>
              </a:spcBef>
            </a:pPr>
          </a:p>
          <a:p>
            <a:pPr algn="ctr">
              <a:lnSpc>
                <a:spcPts val="3640"/>
              </a:lnSpc>
              <a:spcBef>
                <a:spcPct val="0"/>
              </a:spcBef>
            </a:pPr>
          </a:p>
          <a:p>
            <a:pPr algn="ctr">
              <a:lnSpc>
                <a:spcPts val="364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8" id="8"/>
          <p:cNvSpPr txBox="true"/>
          <p:nvPr/>
        </p:nvSpPr>
        <p:spPr>
          <a:xfrm rot="0">
            <a:off x="1667925" y="2492666"/>
            <a:ext cx="6182083"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 Giao diện đăng nhập, đăng ký </a:t>
            </a:r>
          </a:p>
        </p:txBody>
      </p:sp>
      <p:sp>
        <p:nvSpPr>
          <p:cNvPr name="TextBox 9" id="9"/>
          <p:cNvSpPr txBox="true"/>
          <p:nvPr/>
        </p:nvSpPr>
        <p:spPr>
          <a:xfrm rot="0">
            <a:off x="1670685" y="3349916"/>
            <a:ext cx="7473315"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2. Giao diện trang chủ mua hàng online</a:t>
            </a:r>
          </a:p>
        </p:txBody>
      </p:sp>
      <p:sp>
        <p:nvSpPr>
          <p:cNvPr name="TextBox 10" id="10"/>
          <p:cNvSpPr txBox="true"/>
          <p:nvPr/>
        </p:nvSpPr>
        <p:spPr>
          <a:xfrm rot="0">
            <a:off x="1707291" y="4207166"/>
            <a:ext cx="5701189"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3</a:t>
            </a:r>
            <a:r>
              <a:rPr lang="en-US" b="true" sz="3000" spc="78">
                <a:solidFill>
                  <a:srgbClr val="FFFFFF"/>
                </a:solidFill>
                <a:latin typeface="Open Sans Medium"/>
                <a:ea typeface="Open Sans Medium"/>
                <a:cs typeface="Open Sans Medium"/>
                <a:sym typeface="Open Sans Medium"/>
              </a:rPr>
              <a:t>. Giao diện thông tin cá nhân</a:t>
            </a:r>
          </a:p>
        </p:txBody>
      </p:sp>
      <p:sp>
        <p:nvSpPr>
          <p:cNvPr name="TextBox 11" id="11"/>
          <p:cNvSpPr txBox="true"/>
          <p:nvPr/>
        </p:nvSpPr>
        <p:spPr>
          <a:xfrm rot="0">
            <a:off x="885104" y="1456786"/>
            <a:ext cx="8594258"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Trang web bao gồm các giao diện chính sau:</a:t>
            </a:r>
          </a:p>
        </p:txBody>
      </p:sp>
      <p:sp>
        <p:nvSpPr>
          <p:cNvPr name="TextBox 12" id="12"/>
          <p:cNvSpPr txBox="true"/>
          <p:nvPr/>
        </p:nvSpPr>
        <p:spPr>
          <a:xfrm rot="0">
            <a:off x="1707291" y="5064416"/>
            <a:ext cx="4923354"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4</a:t>
            </a:r>
            <a:r>
              <a:rPr lang="en-US" b="true" sz="3000" spc="78">
                <a:solidFill>
                  <a:srgbClr val="FFFFFF"/>
                </a:solidFill>
                <a:latin typeface="Open Sans Medium"/>
                <a:ea typeface="Open Sans Medium"/>
                <a:cs typeface="Open Sans Medium"/>
                <a:sym typeface="Open Sans Medium"/>
              </a:rPr>
              <a:t>. Trang chi tiết sản phẩm</a:t>
            </a:r>
          </a:p>
        </p:txBody>
      </p:sp>
      <p:sp>
        <p:nvSpPr>
          <p:cNvPr name="TextBox 13" id="13"/>
          <p:cNvSpPr txBox="true"/>
          <p:nvPr/>
        </p:nvSpPr>
        <p:spPr>
          <a:xfrm rot="0">
            <a:off x="1707291" y="5921666"/>
            <a:ext cx="3743087"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5. </a:t>
            </a:r>
            <a:r>
              <a:rPr lang="en-US" b="true" sz="3000" spc="78">
                <a:solidFill>
                  <a:srgbClr val="FFFFFF"/>
                </a:solidFill>
                <a:latin typeface="Open Sans Medium"/>
                <a:ea typeface="Open Sans Medium"/>
                <a:cs typeface="Open Sans Medium"/>
                <a:sym typeface="Open Sans Medium"/>
              </a:rPr>
              <a:t>Trang thanh toán</a:t>
            </a:r>
          </a:p>
        </p:txBody>
      </p:sp>
      <p:sp>
        <p:nvSpPr>
          <p:cNvPr name="TextBox 14" id="14"/>
          <p:cNvSpPr txBox="true"/>
          <p:nvPr/>
        </p:nvSpPr>
        <p:spPr>
          <a:xfrm rot="0">
            <a:off x="1700862" y="6778916"/>
            <a:ext cx="4883706"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6</a:t>
            </a:r>
            <a:r>
              <a:rPr lang="en-US" b="true" sz="3000" spc="78">
                <a:solidFill>
                  <a:srgbClr val="FFFFFF"/>
                </a:solidFill>
                <a:latin typeface="Open Sans Medium"/>
                <a:ea typeface="Open Sans Medium"/>
                <a:cs typeface="Open Sans Medium"/>
                <a:sym typeface="Open Sans Medium"/>
              </a:rPr>
              <a:t>. Trang lịch sử mua hàng</a:t>
            </a:r>
          </a:p>
        </p:txBody>
      </p:sp>
      <p:sp>
        <p:nvSpPr>
          <p:cNvPr name="TextBox 15" id="15"/>
          <p:cNvSpPr txBox="true"/>
          <p:nvPr/>
        </p:nvSpPr>
        <p:spPr>
          <a:xfrm rot="0">
            <a:off x="1667925" y="7634495"/>
            <a:ext cx="7028617"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7</a:t>
            </a:r>
            <a:r>
              <a:rPr lang="en-US" b="true" sz="3000" spc="78">
                <a:solidFill>
                  <a:srgbClr val="FFFFFF"/>
                </a:solidFill>
                <a:latin typeface="Open Sans Medium"/>
                <a:ea typeface="Open Sans Medium"/>
                <a:cs typeface="Open Sans Medium"/>
                <a:sym typeface="Open Sans Medium"/>
              </a:rPr>
              <a:t>. Trang tạo hóa đơn cho khách hàng</a:t>
            </a:r>
          </a:p>
        </p:txBody>
      </p:sp>
      <p:sp>
        <p:nvSpPr>
          <p:cNvPr name="TextBox 16" id="16"/>
          <p:cNvSpPr txBox="true"/>
          <p:nvPr/>
        </p:nvSpPr>
        <p:spPr>
          <a:xfrm rot="0">
            <a:off x="10739258" y="2492666"/>
            <a:ext cx="7396639"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8. </a:t>
            </a:r>
            <a:r>
              <a:rPr lang="en-US" b="true" sz="3000" spc="78">
                <a:solidFill>
                  <a:srgbClr val="FFFFFF"/>
                </a:solidFill>
                <a:latin typeface="Open Sans Medium"/>
                <a:ea typeface="Open Sans Medium"/>
                <a:cs typeface="Open Sans Medium"/>
                <a:sym typeface="Open Sans Medium"/>
              </a:rPr>
              <a:t>Chức năng chấm công cho nhân viên</a:t>
            </a:r>
          </a:p>
        </p:txBody>
      </p:sp>
      <p:sp>
        <p:nvSpPr>
          <p:cNvPr name="TextBox 17" id="17"/>
          <p:cNvSpPr txBox="true"/>
          <p:nvPr/>
        </p:nvSpPr>
        <p:spPr>
          <a:xfrm rot="0">
            <a:off x="10773722" y="3349916"/>
            <a:ext cx="3682841"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9</a:t>
            </a:r>
            <a:r>
              <a:rPr lang="en-US" b="true" sz="3000" spc="78">
                <a:solidFill>
                  <a:srgbClr val="FFFFFF"/>
                </a:solidFill>
                <a:latin typeface="Open Sans Medium"/>
                <a:ea typeface="Open Sans Medium"/>
                <a:cs typeface="Open Sans Medium"/>
                <a:sym typeface="Open Sans Medium"/>
              </a:rPr>
              <a:t>. Trang dashboard</a:t>
            </a:r>
          </a:p>
        </p:txBody>
      </p:sp>
      <p:sp>
        <p:nvSpPr>
          <p:cNvPr name="TextBox 18" id="18"/>
          <p:cNvSpPr txBox="true"/>
          <p:nvPr/>
        </p:nvSpPr>
        <p:spPr>
          <a:xfrm rot="0">
            <a:off x="10559378" y="4207166"/>
            <a:ext cx="5526231"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10. </a:t>
            </a:r>
            <a:r>
              <a:rPr lang="en-US" b="true" sz="3000" spc="78">
                <a:solidFill>
                  <a:srgbClr val="FFFFFF"/>
                </a:solidFill>
                <a:latin typeface="Open Sans Medium"/>
                <a:ea typeface="Open Sans Medium"/>
                <a:cs typeface="Open Sans Medium"/>
                <a:sym typeface="Open Sans Medium"/>
              </a:rPr>
              <a:t>Trang quản lý nhân viên</a:t>
            </a:r>
          </a:p>
        </p:txBody>
      </p:sp>
      <p:sp>
        <p:nvSpPr>
          <p:cNvPr name="TextBox 19" id="19"/>
          <p:cNvSpPr txBox="true"/>
          <p:nvPr/>
        </p:nvSpPr>
        <p:spPr>
          <a:xfrm rot="0">
            <a:off x="10703594" y="5064416"/>
            <a:ext cx="5237798"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a:t>
            </a:r>
            <a:r>
              <a:rPr lang="en-US" b="true" sz="3000" spc="78">
                <a:solidFill>
                  <a:srgbClr val="FFFFFF"/>
                </a:solidFill>
                <a:latin typeface="Open Sans Medium"/>
                <a:ea typeface="Open Sans Medium"/>
                <a:cs typeface="Open Sans Medium"/>
                <a:sym typeface="Open Sans Medium"/>
              </a:rPr>
              <a:t>1. Trang quản lý sản phẩm</a:t>
            </a:r>
          </a:p>
        </p:txBody>
      </p:sp>
      <p:sp>
        <p:nvSpPr>
          <p:cNvPr name="TextBox 20" id="20"/>
          <p:cNvSpPr txBox="true"/>
          <p:nvPr/>
        </p:nvSpPr>
        <p:spPr>
          <a:xfrm rot="0">
            <a:off x="10739258" y="5921666"/>
            <a:ext cx="5560695"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12. Trang quản lý khách hàng</a:t>
            </a:r>
          </a:p>
        </p:txBody>
      </p:sp>
      <p:sp>
        <p:nvSpPr>
          <p:cNvPr name="TextBox 21" id="21"/>
          <p:cNvSpPr txBox="true"/>
          <p:nvPr/>
        </p:nvSpPr>
        <p:spPr>
          <a:xfrm rot="0">
            <a:off x="10773722" y="6778916"/>
            <a:ext cx="5167670"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13. Trang quản lý đơn hàng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6004" y="2166613"/>
            <a:ext cx="8328519" cy="5953774"/>
          </a:xfrm>
          <a:custGeom>
            <a:avLst/>
            <a:gdLst/>
            <a:ahLst/>
            <a:cxnLst/>
            <a:rect r="r" b="b" t="t" l="l"/>
            <a:pathLst>
              <a:path h="5953774" w="8328519">
                <a:moveTo>
                  <a:pt x="0" y="0"/>
                </a:moveTo>
                <a:lnTo>
                  <a:pt x="8328519" y="0"/>
                </a:lnTo>
                <a:lnTo>
                  <a:pt x="8328519" y="5953774"/>
                </a:lnTo>
                <a:lnTo>
                  <a:pt x="0" y="5953774"/>
                </a:lnTo>
                <a:lnTo>
                  <a:pt x="0" y="0"/>
                </a:lnTo>
                <a:close/>
              </a:path>
            </a:pathLst>
          </a:custGeom>
          <a:blipFill>
            <a:blip r:embed="rId5"/>
            <a:stretch>
              <a:fillRect l="-20236" t="0" r="-21642" b="0"/>
            </a:stretch>
          </a:blipFill>
        </p:spPr>
      </p:sp>
      <p:sp>
        <p:nvSpPr>
          <p:cNvPr name="Freeform 8" id="8"/>
          <p:cNvSpPr/>
          <p:nvPr/>
        </p:nvSpPr>
        <p:spPr>
          <a:xfrm flipH="false" flipV="false" rot="0">
            <a:off x="9734523" y="2166613"/>
            <a:ext cx="7824385" cy="5953774"/>
          </a:xfrm>
          <a:custGeom>
            <a:avLst/>
            <a:gdLst/>
            <a:ahLst/>
            <a:cxnLst/>
            <a:rect r="r" b="b" t="t" l="l"/>
            <a:pathLst>
              <a:path h="5953774" w="7824385">
                <a:moveTo>
                  <a:pt x="0" y="0"/>
                </a:moveTo>
                <a:lnTo>
                  <a:pt x="7824385" y="0"/>
                </a:lnTo>
                <a:lnTo>
                  <a:pt x="7824385" y="5953774"/>
                </a:lnTo>
                <a:lnTo>
                  <a:pt x="0" y="5953774"/>
                </a:lnTo>
                <a:lnTo>
                  <a:pt x="0" y="0"/>
                </a:lnTo>
                <a:close/>
              </a:path>
            </a:pathLst>
          </a:custGeom>
          <a:blipFill>
            <a:blip r:embed="rId6"/>
            <a:stretch>
              <a:fillRect l="0" t="0" r="0" b="0"/>
            </a:stretch>
          </a:blipFill>
        </p:spPr>
      </p:sp>
      <p:sp>
        <p:nvSpPr>
          <p:cNvPr name="TextBox 9" id="9"/>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10" id="10"/>
          <p:cNvSpPr txBox="true"/>
          <p:nvPr/>
        </p:nvSpPr>
        <p:spPr>
          <a:xfrm rot="0">
            <a:off x="1406004" y="1458524"/>
            <a:ext cx="6182083" cy="5143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 Giao diện đăng nhập, đăng ký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91840" y="2213189"/>
            <a:ext cx="13904321" cy="6684082"/>
          </a:xfrm>
          <a:custGeom>
            <a:avLst/>
            <a:gdLst/>
            <a:ahLst/>
            <a:cxnLst/>
            <a:rect r="r" b="b" t="t" l="l"/>
            <a:pathLst>
              <a:path h="6684082" w="13904321">
                <a:moveTo>
                  <a:pt x="0" y="0"/>
                </a:moveTo>
                <a:lnTo>
                  <a:pt x="13904320" y="0"/>
                </a:lnTo>
                <a:lnTo>
                  <a:pt x="13904320" y="6684082"/>
                </a:lnTo>
                <a:lnTo>
                  <a:pt x="0" y="6684082"/>
                </a:lnTo>
                <a:lnTo>
                  <a:pt x="0" y="0"/>
                </a:lnTo>
                <a:close/>
              </a:path>
            </a:pathLst>
          </a:custGeom>
          <a:blipFill>
            <a:blip r:embed="rId5"/>
            <a:stretch>
              <a:fillRect l="0" t="0" r="0" b="0"/>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028700" y="1436014"/>
            <a:ext cx="7473315"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2</a:t>
            </a:r>
            <a:r>
              <a:rPr lang="en-US" b="true" sz="3000" spc="78">
                <a:solidFill>
                  <a:srgbClr val="FFFFFF"/>
                </a:solidFill>
                <a:latin typeface="Open Sans Medium"/>
                <a:ea typeface="Open Sans Medium"/>
                <a:cs typeface="Open Sans Medium"/>
                <a:sym typeface="Open Sans Medium"/>
              </a:rPr>
              <a:t>. Giao diện trang chủ mua hàng online</a:t>
            </a:r>
          </a:p>
          <a:p>
            <a:pPr algn="ctr">
              <a:lnSpc>
                <a:spcPts val="42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63383" y="2227995"/>
            <a:ext cx="13482233" cy="6654470"/>
          </a:xfrm>
          <a:custGeom>
            <a:avLst/>
            <a:gdLst/>
            <a:ahLst/>
            <a:cxnLst/>
            <a:rect r="r" b="b" t="t" l="l"/>
            <a:pathLst>
              <a:path h="6654470" w="13482233">
                <a:moveTo>
                  <a:pt x="0" y="0"/>
                </a:moveTo>
                <a:lnTo>
                  <a:pt x="13482234" y="0"/>
                </a:lnTo>
                <a:lnTo>
                  <a:pt x="13482234" y="6654470"/>
                </a:lnTo>
                <a:lnTo>
                  <a:pt x="0" y="6654470"/>
                </a:lnTo>
                <a:lnTo>
                  <a:pt x="0" y="0"/>
                </a:lnTo>
                <a:close/>
              </a:path>
            </a:pathLst>
          </a:custGeom>
          <a:blipFill>
            <a:blip r:embed="rId5"/>
            <a:stretch>
              <a:fillRect l="0" t="0" r="0" b="0"/>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284482" y="1436014"/>
            <a:ext cx="5701189"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3</a:t>
            </a:r>
            <a:r>
              <a:rPr lang="en-US" b="true" sz="3000" spc="78">
                <a:solidFill>
                  <a:srgbClr val="FFFFFF"/>
                </a:solidFill>
                <a:latin typeface="Open Sans Medium"/>
                <a:ea typeface="Open Sans Medium"/>
                <a:cs typeface="Open Sans Medium"/>
                <a:sym typeface="Open Sans Medium"/>
              </a:rPr>
              <a:t>. Giao diện thông tin cá nhân</a:t>
            </a:r>
          </a:p>
          <a:p>
            <a:pPr algn="ctr">
              <a:lnSpc>
                <a:spcPts val="420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82918" y="1925026"/>
            <a:ext cx="13455865" cy="7333274"/>
          </a:xfrm>
          <a:custGeom>
            <a:avLst/>
            <a:gdLst/>
            <a:ahLst/>
            <a:cxnLst/>
            <a:rect r="r" b="b" t="t" l="l"/>
            <a:pathLst>
              <a:path h="7333274" w="13455865">
                <a:moveTo>
                  <a:pt x="0" y="0"/>
                </a:moveTo>
                <a:lnTo>
                  <a:pt x="13455865" y="0"/>
                </a:lnTo>
                <a:lnTo>
                  <a:pt x="13455865" y="7333274"/>
                </a:lnTo>
                <a:lnTo>
                  <a:pt x="0" y="7333274"/>
                </a:lnTo>
                <a:lnTo>
                  <a:pt x="0" y="0"/>
                </a:lnTo>
                <a:close/>
              </a:path>
            </a:pathLst>
          </a:custGeom>
          <a:blipFill>
            <a:blip r:embed="rId5"/>
            <a:stretch>
              <a:fillRect l="0" t="0" r="0" b="0"/>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223199" y="1191824"/>
            <a:ext cx="4923354"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4</a:t>
            </a:r>
            <a:r>
              <a:rPr lang="en-US" b="true" sz="3000" spc="78">
                <a:solidFill>
                  <a:srgbClr val="FFFFFF"/>
                </a:solidFill>
                <a:latin typeface="Open Sans Medium"/>
                <a:ea typeface="Open Sans Medium"/>
                <a:cs typeface="Open Sans Medium"/>
                <a:sym typeface="Open Sans Medium"/>
              </a:rPr>
              <a:t>. Trang chi tiết sản phẩm</a:t>
            </a:r>
          </a:p>
          <a:p>
            <a:pPr algn="ctr">
              <a:lnSpc>
                <a:spcPts val="42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31597" y="2239574"/>
            <a:ext cx="8311555" cy="6193273"/>
          </a:xfrm>
          <a:custGeom>
            <a:avLst/>
            <a:gdLst/>
            <a:ahLst/>
            <a:cxnLst/>
            <a:rect r="r" b="b" t="t" l="l"/>
            <a:pathLst>
              <a:path h="6193273" w="8311555">
                <a:moveTo>
                  <a:pt x="0" y="0"/>
                </a:moveTo>
                <a:lnTo>
                  <a:pt x="8311555" y="0"/>
                </a:lnTo>
                <a:lnTo>
                  <a:pt x="8311555" y="6193273"/>
                </a:lnTo>
                <a:lnTo>
                  <a:pt x="0" y="6193273"/>
                </a:lnTo>
                <a:lnTo>
                  <a:pt x="0" y="0"/>
                </a:lnTo>
                <a:close/>
              </a:path>
            </a:pathLst>
          </a:custGeom>
          <a:blipFill>
            <a:blip r:embed="rId5"/>
            <a:stretch>
              <a:fillRect l="-10050" t="0" r="-13557" b="0"/>
            </a:stretch>
          </a:blipFill>
        </p:spPr>
      </p:sp>
      <p:sp>
        <p:nvSpPr>
          <p:cNvPr name="Freeform 8" id="8"/>
          <p:cNvSpPr/>
          <p:nvPr/>
        </p:nvSpPr>
        <p:spPr>
          <a:xfrm flipH="false" flipV="false" rot="0">
            <a:off x="9043152" y="2239574"/>
            <a:ext cx="8885711" cy="6193273"/>
          </a:xfrm>
          <a:custGeom>
            <a:avLst/>
            <a:gdLst/>
            <a:ahLst/>
            <a:cxnLst/>
            <a:rect r="r" b="b" t="t" l="l"/>
            <a:pathLst>
              <a:path h="6193273" w="8885711">
                <a:moveTo>
                  <a:pt x="0" y="0"/>
                </a:moveTo>
                <a:lnTo>
                  <a:pt x="8885712" y="0"/>
                </a:lnTo>
                <a:lnTo>
                  <a:pt x="8885712" y="6193273"/>
                </a:lnTo>
                <a:lnTo>
                  <a:pt x="0" y="6193273"/>
                </a:lnTo>
                <a:lnTo>
                  <a:pt x="0" y="0"/>
                </a:lnTo>
                <a:close/>
              </a:path>
            </a:pathLst>
          </a:custGeom>
          <a:blipFill>
            <a:blip r:embed="rId6"/>
            <a:stretch>
              <a:fillRect l="-5107" t="0" r="-5107" b="0"/>
            </a:stretch>
          </a:blipFill>
        </p:spPr>
      </p:sp>
      <p:sp>
        <p:nvSpPr>
          <p:cNvPr name="TextBox 9" id="9"/>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10" id="10"/>
          <p:cNvSpPr txBox="true"/>
          <p:nvPr/>
        </p:nvSpPr>
        <p:spPr>
          <a:xfrm rot="0">
            <a:off x="1144288" y="1349394"/>
            <a:ext cx="3743087"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5</a:t>
            </a:r>
            <a:r>
              <a:rPr lang="en-US" b="true" sz="3000" spc="78">
                <a:solidFill>
                  <a:srgbClr val="FFFFFF"/>
                </a:solidFill>
                <a:latin typeface="Open Sans Medium"/>
                <a:ea typeface="Open Sans Medium"/>
                <a:cs typeface="Open Sans Medium"/>
                <a:sym typeface="Open Sans Medium"/>
              </a:rPr>
              <a:t>. Trang thanh toán</a:t>
            </a:r>
          </a:p>
          <a:p>
            <a:pPr algn="ctr">
              <a:lnSpc>
                <a:spcPts val="42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204" t="0" r="-2204" b="0"/>
            </a:stretch>
          </a:blipFill>
        </p:spPr>
      </p:sp>
      <p:sp>
        <p:nvSpPr>
          <p:cNvPr name="TextBox 3" id="3"/>
          <p:cNvSpPr txBox="true"/>
          <p:nvPr/>
        </p:nvSpPr>
        <p:spPr>
          <a:xfrm rot="0">
            <a:off x="1028700" y="2731127"/>
            <a:ext cx="11251263" cy="1528036"/>
          </a:xfrm>
          <a:prstGeom prst="rect">
            <a:avLst/>
          </a:prstGeom>
        </p:spPr>
        <p:txBody>
          <a:bodyPr anchor="t" rtlCol="false" tIns="0" lIns="0" bIns="0" rIns="0">
            <a:spAutoFit/>
          </a:bodyPr>
          <a:lstStyle/>
          <a:p>
            <a:pPr algn="l">
              <a:lnSpc>
                <a:spcPts val="11467"/>
              </a:lnSpc>
            </a:pPr>
            <a:r>
              <a:rPr lang="en-US" sz="11353">
                <a:solidFill>
                  <a:srgbClr val="FFFFFF"/>
                </a:solidFill>
                <a:latin typeface="Open Sauce"/>
                <a:ea typeface="Open Sauce"/>
                <a:cs typeface="Open Sauce"/>
                <a:sym typeface="Open Sauce"/>
              </a:rPr>
              <a:t>INTRODUCTION</a:t>
            </a:r>
          </a:p>
        </p:txBody>
      </p:sp>
      <p:sp>
        <p:nvSpPr>
          <p:cNvPr name="Freeform 4" id="4"/>
          <p:cNvSpPr/>
          <p:nvPr/>
        </p:nvSpPr>
        <p:spPr>
          <a:xfrm flipH="false" flipV="false" rot="-5400000">
            <a:off x="16965406" y="8964406"/>
            <a:ext cx="249979" cy="337809"/>
          </a:xfrm>
          <a:custGeom>
            <a:avLst/>
            <a:gdLst/>
            <a:ahLst/>
            <a:cxnLst/>
            <a:rect r="r" b="b" t="t" l="l"/>
            <a:pathLst>
              <a:path h="337809" w="249979">
                <a:moveTo>
                  <a:pt x="0" y="0"/>
                </a:moveTo>
                <a:lnTo>
                  <a:pt x="249979" y="0"/>
                </a:lnTo>
                <a:lnTo>
                  <a:pt x="249979" y="337809"/>
                </a:lnTo>
                <a:lnTo>
                  <a:pt x="0" y="337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767384" y="247650"/>
            <a:ext cx="6520616" cy="5322510"/>
          </a:xfrm>
          <a:prstGeom prst="rect">
            <a:avLst/>
          </a:prstGeom>
        </p:spPr>
        <p:txBody>
          <a:bodyPr anchor="t" rtlCol="false" tIns="0" lIns="0" bIns="0" rIns="0">
            <a:spAutoFit/>
          </a:bodyPr>
          <a:lstStyle/>
          <a:p>
            <a:pPr algn="r">
              <a:lnSpc>
                <a:spcPts val="13769"/>
              </a:lnSpc>
            </a:pPr>
            <a:r>
              <a:rPr lang="en-US" b="true" sz="13632">
                <a:solidFill>
                  <a:srgbClr val="FFFFFF">
                    <a:alpha val="4706"/>
                  </a:srgbClr>
                </a:solidFill>
                <a:latin typeface="Open Sauce Bold"/>
                <a:ea typeface="Open Sauce Bold"/>
                <a:cs typeface="Open Sauce Bold"/>
                <a:sym typeface="Open Sauce Bold"/>
              </a:rPr>
              <a:t>INTRODUCTION</a:t>
            </a:r>
          </a:p>
        </p:txBody>
      </p:sp>
      <p:sp>
        <p:nvSpPr>
          <p:cNvPr name="TextBox 6" id="6"/>
          <p:cNvSpPr txBox="true"/>
          <p:nvPr/>
        </p:nvSpPr>
        <p:spPr>
          <a:xfrm rot="0">
            <a:off x="5206635" y="5713942"/>
            <a:ext cx="8297896" cy="3544358"/>
          </a:xfrm>
          <a:prstGeom prst="rect">
            <a:avLst/>
          </a:prstGeom>
        </p:spPr>
        <p:txBody>
          <a:bodyPr anchor="t" rtlCol="false" tIns="0" lIns="0" bIns="0" rIns="0">
            <a:spAutoFit/>
          </a:bodyPr>
          <a:lstStyle/>
          <a:p>
            <a:pPr algn="l">
              <a:lnSpc>
                <a:spcPts val="5622"/>
              </a:lnSpc>
              <a:spcBef>
                <a:spcPct val="0"/>
              </a:spcBef>
            </a:pPr>
            <a:r>
              <a:rPr lang="en-US" b="true" sz="4016" spc="104">
                <a:solidFill>
                  <a:srgbClr val="FFFFFF"/>
                </a:solidFill>
                <a:latin typeface="Open Sans Medium"/>
                <a:ea typeface="Open Sans Medium"/>
                <a:cs typeface="Open Sans Medium"/>
                <a:sym typeface="Open Sans Medium"/>
              </a:rPr>
              <a:t>B22DCKH004 - Ngô Việt Anh</a:t>
            </a:r>
          </a:p>
          <a:p>
            <a:pPr algn="l">
              <a:lnSpc>
                <a:spcPts val="5622"/>
              </a:lnSpc>
              <a:spcBef>
                <a:spcPct val="0"/>
              </a:spcBef>
            </a:pPr>
            <a:r>
              <a:rPr lang="en-US" b="true" sz="4016" spc="104">
                <a:solidFill>
                  <a:srgbClr val="FFFFFF"/>
                </a:solidFill>
                <a:latin typeface="Open Sans Medium"/>
                <a:ea typeface="Open Sans Medium"/>
                <a:cs typeface="Open Sans Medium"/>
                <a:sym typeface="Open Sans Medium"/>
              </a:rPr>
              <a:t>B22DCKH040 - Nguyễn Hải Hiếu</a:t>
            </a:r>
          </a:p>
          <a:p>
            <a:pPr algn="l">
              <a:lnSpc>
                <a:spcPts val="5622"/>
              </a:lnSpc>
              <a:spcBef>
                <a:spcPct val="0"/>
              </a:spcBef>
            </a:pPr>
            <a:r>
              <a:rPr lang="en-US" b="true" sz="4016" spc="104">
                <a:solidFill>
                  <a:srgbClr val="FFFFFF"/>
                </a:solidFill>
                <a:latin typeface="Open Sans Medium"/>
                <a:ea typeface="Open Sans Medium"/>
                <a:cs typeface="Open Sans Medium"/>
                <a:sym typeface="Open Sans Medium"/>
              </a:rPr>
              <a:t>B22DCKH044 - Trần Bá Hoàng</a:t>
            </a:r>
          </a:p>
          <a:p>
            <a:pPr algn="l">
              <a:lnSpc>
                <a:spcPts val="5622"/>
              </a:lnSpc>
              <a:spcBef>
                <a:spcPct val="0"/>
              </a:spcBef>
            </a:pPr>
            <a:r>
              <a:rPr lang="en-US" b="true" sz="4016" spc="104">
                <a:solidFill>
                  <a:srgbClr val="FFFFFF"/>
                </a:solidFill>
                <a:latin typeface="Open Sans Medium"/>
                <a:ea typeface="Open Sans Medium"/>
                <a:cs typeface="Open Sans Medium"/>
                <a:sym typeface="Open Sans Medium"/>
              </a:rPr>
              <a:t>B22DCKH088 - Lê Đăng Phúc</a:t>
            </a:r>
          </a:p>
          <a:p>
            <a:pPr algn="l">
              <a:lnSpc>
                <a:spcPts val="5622"/>
              </a:lnSpc>
              <a:spcBef>
                <a:spcPct val="0"/>
              </a:spcBef>
            </a:pPr>
            <a:r>
              <a:rPr lang="en-US" b="true" sz="4016" spc="104">
                <a:solidFill>
                  <a:srgbClr val="FFFFFF"/>
                </a:solidFill>
                <a:latin typeface="Open Sans Medium"/>
                <a:ea typeface="Open Sans Medium"/>
                <a:cs typeface="Open Sans Medium"/>
                <a:sym typeface="Open Sans Medium"/>
              </a:rPr>
              <a:t>B22DCKH108 - Nguyễn Đình Tiến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699281" y="1474074"/>
            <a:ext cx="9628184" cy="7784226"/>
          </a:xfrm>
          <a:custGeom>
            <a:avLst/>
            <a:gdLst/>
            <a:ahLst/>
            <a:cxnLst/>
            <a:rect r="r" b="b" t="t" l="l"/>
            <a:pathLst>
              <a:path h="7784226" w="9628184">
                <a:moveTo>
                  <a:pt x="0" y="0"/>
                </a:moveTo>
                <a:lnTo>
                  <a:pt x="9628184" y="0"/>
                </a:lnTo>
                <a:lnTo>
                  <a:pt x="9628184" y="7784226"/>
                </a:lnTo>
                <a:lnTo>
                  <a:pt x="0" y="7784226"/>
                </a:lnTo>
                <a:lnTo>
                  <a:pt x="0" y="0"/>
                </a:lnTo>
                <a:close/>
              </a:path>
            </a:pathLst>
          </a:custGeom>
          <a:blipFill>
            <a:blip r:embed="rId5"/>
            <a:stretch>
              <a:fillRect l="0" t="0" r="0" b="0"/>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204259" y="1416924"/>
            <a:ext cx="4883706"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6</a:t>
            </a:r>
            <a:r>
              <a:rPr lang="en-US" b="true" sz="3000" spc="78">
                <a:solidFill>
                  <a:srgbClr val="FFFFFF"/>
                </a:solidFill>
                <a:latin typeface="Open Sans Medium"/>
                <a:ea typeface="Open Sans Medium"/>
                <a:cs typeface="Open Sans Medium"/>
                <a:sym typeface="Open Sans Medium"/>
              </a:rPr>
              <a:t>. Trang lịch sử mua hàng</a:t>
            </a:r>
          </a:p>
          <a:p>
            <a:pPr algn="ctr">
              <a:lnSpc>
                <a:spcPts val="420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26707" y="1731796"/>
            <a:ext cx="11779945" cy="7634391"/>
          </a:xfrm>
          <a:custGeom>
            <a:avLst/>
            <a:gdLst/>
            <a:ahLst/>
            <a:cxnLst/>
            <a:rect r="r" b="b" t="t" l="l"/>
            <a:pathLst>
              <a:path h="7634391" w="11779945">
                <a:moveTo>
                  <a:pt x="0" y="0"/>
                </a:moveTo>
                <a:lnTo>
                  <a:pt x="11779944" y="0"/>
                </a:lnTo>
                <a:lnTo>
                  <a:pt x="11779944" y="7634391"/>
                </a:lnTo>
                <a:lnTo>
                  <a:pt x="0" y="7634391"/>
                </a:lnTo>
                <a:lnTo>
                  <a:pt x="0" y="0"/>
                </a:lnTo>
                <a:close/>
              </a:path>
            </a:pathLst>
          </a:custGeom>
          <a:blipFill>
            <a:blip r:embed="rId5"/>
            <a:stretch>
              <a:fillRect l="0" t="-772" r="0" b="-772"/>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167266" y="1191824"/>
            <a:ext cx="7028617"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7</a:t>
            </a:r>
            <a:r>
              <a:rPr lang="en-US" b="true" sz="3000" spc="78">
                <a:solidFill>
                  <a:srgbClr val="FFFFFF"/>
                </a:solidFill>
                <a:latin typeface="Open Sans Medium"/>
                <a:ea typeface="Open Sans Medium"/>
                <a:cs typeface="Open Sans Medium"/>
                <a:sym typeface="Open Sans Medium"/>
              </a:rPr>
              <a:t>. Trang tạo hóa đơn cho khách hàng</a:t>
            </a:r>
          </a:p>
          <a:p>
            <a:pPr algn="ctr">
              <a:lnSpc>
                <a:spcPts val="420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30112" y="1956267"/>
            <a:ext cx="15053727" cy="7197926"/>
          </a:xfrm>
          <a:custGeom>
            <a:avLst/>
            <a:gdLst/>
            <a:ahLst/>
            <a:cxnLst/>
            <a:rect r="r" b="b" t="t" l="l"/>
            <a:pathLst>
              <a:path h="7197926" w="15053727">
                <a:moveTo>
                  <a:pt x="0" y="0"/>
                </a:moveTo>
                <a:lnTo>
                  <a:pt x="15053727" y="0"/>
                </a:lnTo>
                <a:lnTo>
                  <a:pt x="15053727" y="7197926"/>
                </a:lnTo>
                <a:lnTo>
                  <a:pt x="0" y="7197926"/>
                </a:lnTo>
                <a:lnTo>
                  <a:pt x="0" y="0"/>
                </a:lnTo>
                <a:close/>
              </a:path>
            </a:pathLst>
          </a:custGeom>
          <a:blipFill>
            <a:blip r:embed="rId5"/>
            <a:stretch>
              <a:fillRect l="0" t="0" r="0" b="0"/>
            </a:stretch>
          </a:blipFill>
        </p:spPr>
      </p:sp>
      <p:sp>
        <p:nvSpPr>
          <p:cNvPr name="TextBox 8" id="8"/>
          <p:cNvSpPr txBox="true"/>
          <p:nvPr/>
        </p:nvSpPr>
        <p:spPr>
          <a:xfrm rot="0">
            <a:off x="970249" y="669308"/>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189055" y="1191824"/>
            <a:ext cx="7396639"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8</a:t>
            </a:r>
            <a:r>
              <a:rPr lang="en-US" b="true" sz="3000" spc="78">
                <a:solidFill>
                  <a:srgbClr val="FFFFFF"/>
                </a:solidFill>
                <a:latin typeface="Open Sans Medium"/>
                <a:ea typeface="Open Sans Medium"/>
                <a:cs typeface="Open Sans Medium"/>
                <a:sym typeface="Open Sans Medium"/>
              </a:rPr>
              <a:t>. Chức năng chấm công cho nhân viên</a:t>
            </a:r>
          </a:p>
          <a:p>
            <a:pPr algn="ctr">
              <a:lnSpc>
                <a:spcPts val="420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831659" y="1770290"/>
            <a:ext cx="14748536" cy="7488010"/>
          </a:xfrm>
          <a:custGeom>
            <a:avLst/>
            <a:gdLst/>
            <a:ahLst/>
            <a:cxnLst/>
            <a:rect r="r" b="b" t="t" l="l"/>
            <a:pathLst>
              <a:path h="7488010" w="14748536">
                <a:moveTo>
                  <a:pt x="0" y="0"/>
                </a:moveTo>
                <a:lnTo>
                  <a:pt x="14748536" y="0"/>
                </a:lnTo>
                <a:lnTo>
                  <a:pt x="14748536" y="7488010"/>
                </a:lnTo>
                <a:lnTo>
                  <a:pt x="0" y="7488010"/>
                </a:lnTo>
                <a:lnTo>
                  <a:pt x="0" y="0"/>
                </a:lnTo>
                <a:close/>
              </a:path>
            </a:pathLst>
          </a:custGeom>
          <a:blipFill>
            <a:blip r:embed="rId5"/>
            <a:stretch>
              <a:fillRect l="0" t="0" r="0" b="0"/>
            </a:stretch>
          </a:blipFill>
        </p:spPr>
      </p:sp>
      <p:sp>
        <p:nvSpPr>
          <p:cNvPr name="TextBox 8" id="8"/>
          <p:cNvSpPr txBox="true"/>
          <p:nvPr/>
        </p:nvSpPr>
        <p:spPr>
          <a:xfrm rot="0">
            <a:off x="556198" y="524554"/>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1200131" y="1191824"/>
            <a:ext cx="3682841"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9</a:t>
            </a:r>
            <a:r>
              <a:rPr lang="en-US" b="true" sz="3000" spc="78">
                <a:solidFill>
                  <a:srgbClr val="FFFFFF"/>
                </a:solidFill>
                <a:latin typeface="Open Sans Medium"/>
                <a:ea typeface="Open Sans Medium"/>
                <a:cs typeface="Open Sans Medium"/>
                <a:sym typeface="Open Sans Medium"/>
              </a:rPr>
              <a:t>. Trang dashboard</a:t>
            </a:r>
          </a:p>
          <a:p>
            <a:pPr algn="ctr">
              <a:lnSpc>
                <a:spcPts val="420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89072" y="1688315"/>
            <a:ext cx="14909856" cy="7589078"/>
          </a:xfrm>
          <a:custGeom>
            <a:avLst/>
            <a:gdLst/>
            <a:ahLst/>
            <a:cxnLst/>
            <a:rect r="r" b="b" t="t" l="l"/>
            <a:pathLst>
              <a:path h="7589078" w="14909856">
                <a:moveTo>
                  <a:pt x="0" y="0"/>
                </a:moveTo>
                <a:lnTo>
                  <a:pt x="14909856" y="0"/>
                </a:lnTo>
                <a:lnTo>
                  <a:pt x="14909856" y="7589078"/>
                </a:lnTo>
                <a:lnTo>
                  <a:pt x="0" y="7589078"/>
                </a:lnTo>
                <a:lnTo>
                  <a:pt x="0" y="0"/>
                </a:lnTo>
                <a:close/>
              </a:path>
            </a:pathLst>
          </a:custGeom>
          <a:blipFill>
            <a:blip r:embed="rId5"/>
            <a:stretch>
              <a:fillRect l="0" t="0" r="0" b="0"/>
            </a:stretch>
          </a:blipFill>
        </p:spPr>
      </p:sp>
      <p:sp>
        <p:nvSpPr>
          <p:cNvPr name="TextBox 8" id="8"/>
          <p:cNvSpPr txBox="true"/>
          <p:nvPr/>
        </p:nvSpPr>
        <p:spPr>
          <a:xfrm rot="0">
            <a:off x="556198" y="524554"/>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846593" y="1047071"/>
            <a:ext cx="5245298"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10</a:t>
            </a:r>
            <a:r>
              <a:rPr lang="en-US" b="true" sz="3000" spc="78">
                <a:solidFill>
                  <a:srgbClr val="FFFFFF"/>
                </a:solidFill>
                <a:latin typeface="Open Sans Medium"/>
                <a:ea typeface="Open Sans Medium"/>
                <a:cs typeface="Open Sans Medium"/>
                <a:sym typeface="Open Sans Medium"/>
              </a:rPr>
              <a:t>. Trang quản lý nhân viên</a:t>
            </a:r>
          </a:p>
          <a:p>
            <a:pPr algn="ctr">
              <a:lnSpc>
                <a:spcPts val="420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44817" y="1599521"/>
            <a:ext cx="15336209" cy="7766666"/>
          </a:xfrm>
          <a:custGeom>
            <a:avLst/>
            <a:gdLst/>
            <a:ahLst/>
            <a:cxnLst/>
            <a:rect r="r" b="b" t="t" l="l"/>
            <a:pathLst>
              <a:path h="7766666" w="15336209">
                <a:moveTo>
                  <a:pt x="0" y="0"/>
                </a:moveTo>
                <a:lnTo>
                  <a:pt x="15336208" y="0"/>
                </a:lnTo>
                <a:lnTo>
                  <a:pt x="15336208" y="7766666"/>
                </a:lnTo>
                <a:lnTo>
                  <a:pt x="0" y="7766666"/>
                </a:lnTo>
                <a:lnTo>
                  <a:pt x="0" y="0"/>
                </a:lnTo>
                <a:close/>
              </a:path>
            </a:pathLst>
          </a:custGeom>
          <a:blipFill>
            <a:blip r:embed="rId5"/>
            <a:stretch>
              <a:fillRect l="0" t="0" r="0" b="0"/>
            </a:stretch>
          </a:blipFill>
        </p:spPr>
      </p:sp>
      <p:sp>
        <p:nvSpPr>
          <p:cNvPr name="TextBox 8" id="8"/>
          <p:cNvSpPr txBox="true"/>
          <p:nvPr/>
        </p:nvSpPr>
        <p:spPr>
          <a:xfrm rot="0">
            <a:off x="556198" y="524554"/>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850343" y="1047071"/>
            <a:ext cx="5237798"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11</a:t>
            </a:r>
            <a:r>
              <a:rPr lang="en-US" b="true" sz="3000" spc="78">
                <a:solidFill>
                  <a:srgbClr val="FFFFFF"/>
                </a:solidFill>
                <a:latin typeface="Open Sans Medium"/>
                <a:ea typeface="Open Sans Medium"/>
                <a:cs typeface="Open Sans Medium"/>
                <a:sym typeface="Open Sans Medium"/>
              </a:rPr>
              <a:t>. Trang quản lý sản phẩm</a:t>
            </a:r>
          </a:p>
          <a:p>
            <a:pPr algn="ctr">
              <a:lnSpc>
                <a:spcPts val="4200"/>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6971" y="1599521"/>
            <a:ext cx="15654058" cy="7766666"/>
          </a:xfrm>
          <a:custGeom>
            <a:avLst/>
            <a:gdLst/>
            <a:ahLst/>
            <a:cxnLst/>
            <a:rect r="r" b="b" t="t" l="l"/>
            <a:pathLst>
              <a:path h="7766666" w="15654058">
                <a:moveTo>
                  <a:pt x="0" y="0"/>
                </a:moveTo>
                <a:lnTo>
                  <a:pt x="15654058" y="0"/>
                </a:lnTo>
                <a:lnTo>
                  <a:pt x="15654058" y="7766666"/>
                </a:lnTo>
                <a:lnTo>
                  <a:pt x="0" y="7766666"/>
                </a:lnTo>
                <a:lnTo>
                  <a:pt x="0" y="0"/>
                </a:lnTo>
                <a:close/>
              </a:path>
            </a:pathLst>
          </a:custGeom>
          <a:blipFill>
            <a:blip r:embed="rId5"/>
            <a:stretch>
              <a:fillRect l="0" t="0" r="0" b="0"/>
            </a:stretch>
          </a:blipFill>
        </p:spPr>
      </p:sp>
      <p:sp>
        <p:nvSpPr>
          <p:cNvPr name="TextBox 8" id="8"/>
          <p:cNvSpPr txBox="true"/>
          <p:nvPr/>
        </p:nvSpPr>
        <p:spPr>
          <a:xfrm rot="0">
            <a:off x="556198" y="524554"/>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688895" y="1047071"/>
            <a:ext cx="5560695"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12</a:t>
            </a:r>
            <a:r>
              <a:rPr lang="en-US" b="true" sz="3000" spc="78">
                <a:solidFill>
                  <a:srgbClr val="FFFFFF"/>
                </a:solidFill>
                <a:latin typeface="Open Sans Medium"/>
                <a:ea typeface="Open Sans Medium"/>
                <a:cs typeface="Open Sans Medium"/>
                <a:sym typeface="Open Sans Medium"/>
              </a:rPr>
              <a:t>. Trang quản lý khách hàng</a:t>
            </a:r>
          </a:p>
          <a:p>
            <a:pPr algn="ctr">
              <a:lnSpc>
                <a:spcPts val="420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7061" y="1599521"/>
            <a:ext cx="15453878" cy="7766666"/>
          </a:xfrm>
          <a:custGeom>
            <a:avLst/>
            <a:gdLst/>
            <a:ahLst/>
            <a:cxnLst/>
            <a:rect r="r" b="b" t="t" l="l"/>
            <a:pathLst>
              <a:path h="7766666" w="15453878">
                <a:moveTo>
                  <a:pt x="0" y="0"/>
                </a:moveTo>
                <a:lnTo>
                  <a:pt x="15453878" y="0"/>
                </a:lnTo>
                <a:lnTo>
                  <a:pt x="15453878" y="7766666"/>
                </a:lnTo>
                <a:lnTo>
                  <a:pt x="0" y="7766666"/>
                </a:lnTo>
                <a:lnTo>
                  <a:pt x="0" y="0"/>
                </a:lnTo>
                <a:close/>
              </a:path>
            </a:pathLst>
          </a:custGeom>
          <a:blipFill>
            <a:blip r:embed="rId5"/>
            <a:stretch>
              <a:fillRect l="0" t="0" r="0" b="0"/>
            </a:stretch>
          </a:blipFill>
        </p:spPr>
      </p:sp>
      <p:sp>
        <p:nvSpPr>
          <p:cNvPr name="TextBox 8" id="8"/>
          <p:cNvSpPr txBox="true"/>
          <p:nvPr/>
        </p:nvSpPr>
        <p:spPr>
          <a:xfrm rot="0">
            <a:off x="556198" y="524554"/>
            <a:ext cx="7834251" cy="1074966"/>
          </a:xfrm>
          <a:prstGeom prst="rect">
            <a:avLst/>
          </a:prstGeom>
        </p:spPr>
        <p:txBody>
          <a:bodyPr anchor="t" rtlCol="false" tIns="0" lIns="0" bIns="0" rIns="0">
            <a:spAutoFit/>
          </a:bodyPr>
          <a:lstStyle/>
          <a:p>
            <a:pPr algn="l">
              <a:lnSpc>
                <a:spcPts val="4158"/>
              </a:lnSpc>
            </a:pPr>
            <a:r>
              <a:rPr lang="en-US" sz="4076" b="true">
                <a:solidFill>
                  <a:srgbClr val="FFFFFF"/>
                </a:solidFill>
                <a:latin typeface="Open Sans Bold"/>
                <a:ea typeface="Open Sans Bold"/>
                <a:cs typeface="Open Sans Bold"/>
                <a:sym typeface="Open Sans Bold"/>
              </a:rPr>
              <a:t>6.  XÂY DỰNG GIAO DIỆN WEB</a:t>
            </a:r>
          </a:p>
          <a:p>
            <a:pPr algn="l">
              <a:lnSpc>
                <a:spcPts val="4158"/>
              </a:lnSpc>
            </a:pPr>
          </a:p>
        </p:txBody>
      </p:sp>
      <p:sp>
        <p:nvSpPr>
          <p:cNvPr name="TextBox 9" id="9"/>
          <p:cNvSpPr txBox="true"/>
          <p:nvPr/>
        </p:nvSpPr>
        <p:spPr>
          <a:xfrm rot="0">
            <a:off x="885407" y="1047071"/>
            <a:ext cx="5167670" cy="1047750"/>
          </a:xfrm>
          <a:prstGeom prst="rect">
            <a:avLst/>
          </a:prstGeom>
        </p:spPr>
        <p:txBody>
          <a:bodyPr anchor="t" rtlCol="false" tIns="0" lIns="0" bIns="0" rIns="0">
            <a:spAutoFit/>
          </a:bodyPr>
          <a:lstStyle/>
          <a:p>
            <a:pPr algn="ctr">
              <a:lnSpc>
                <a:spcPts val="4200"/>
              </a:lnSpc>
              <a:spcBef>
                <a:spcPct val="0"/>
              </a:spcBef>
            </a:pPr>
            <a:r>
              <a:rPr lang="en-US" b="true" sz="3000" spc="78">
                <a:solidFill>
                  <a:srgbClr val="FFFFFF"/>
                </a:solidFill>
                <a:latin typeface="Open Sans Medium"/>
                <a:ea typeface="Open Sans Medium"/>
                <a:cs typeface="Open Sans Medium"/>
                <a:sym typeface="Open Sans Medium"/>
              </a:rPr>
              <a:t>13</a:t>
            </a:r>
            <a:r>
              <a:rPr lang="en-US" b="true" sz="3000" spc="78">
                <a:solidFill>
                  <a:srgbClr val="FFFFFF"/>
                </a:solidFill>
                <a:latin typeface="Open Sans Medium"/>
                <a:ea typeface="Open Sans Medium"/>
                <a:cs typeface="Open Sans Medium"/>
                <a:sym typeface="Open Sans Medium"/>
              </a:rPr>
              <a:t>. Trang quản lý đơn hàng</a:t>
            </a:r>
          </a:p>
          <a:p>
            <a:pPr algn="ctr">
              <a:lnSpc>
                <a:spcPts val="42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2204" t="0" r="-2204" b="0"/>
            </a:stretch>
          </a:blipFill>
        </p:spPr>
      </p:sp>
      <p:grpSp>
        <p:nvGrpSpPr>
          <p:cNvPr name="Group 3" id="3"/>
          <p:cNvGrpSpPr/>
          <p:nvPr/>
        </p:nvGrpSpPr>
        <p:grpSpPr>
          <a:xfrm rot="0">
            <a:off x="3642937" y="-1455890"/>
            <a:ext cx="11002125" cy="2911780"/>
            <a:chOff x="0" y="0"/>
            <a:chExt cx="1638697" cy="433691"/>
          </a:xfrm>
        </p:grpSpPr>
        <p:sp>
          <p:nvSpPr>
            <p:cNvPr name="Freeform 4" id="4"/>
            <p:cNvSpPr/>
            <p:nvPr/>
          </p:nvSpPr>
          <p:spPr>
            <a:xfrm flipH="false" flipV="false" rot="0">
              <a:off x="0" y="0"/>
              <a:ext cx="1638697" cy="433691"/>
            </a:xfrm>
            <a:custGeom>
              <a:avLst/>
              <a:gdLst/>
              <a:ahLst/>
              <a:cxnLst/>
              <a:rect r="r" b="b" t="t" l="l"/>
              <a:pathLst>
                <a:path h="433691" w="1638697">
                  <a:moveTo>
                    <a:pt x="0" y="0"/>
                  </a:moveTo>
                  <a:lnTo>
                    <a:pt x="1638697" y="0"/>
                  </a:lnTo>
                  <a:lnTo>
                    <a:pt x="1638697" y="433691"/>
                  </a:lnTo>
                  <a:lnTo>
                    <a:pt x="0" y="433691"/>
                  </a:lnTo>
                  <a:close/>
                </a:path>
              </a:pathLst>
            </a:custGeom>
            <a:blipFill>
              <a:blip r:embed="rId3"/>
              <a:stretch>
                <a:fillRect l="0" t="-75870" r="0" b="-75870"/>
              </a:stretch>
            </a:blipFill>
          </p:spPr>
        </p:sp>
      </p:grpSp>
      <p:grpSp>
        <p:nvGrpSpPr>
          <p:cNvPr name="Group 5" id="5"/>
          <p:cNvGrpSpPr/>
          <p:nvPr/>
        </p:nvGrpSpPr>
        <p:grpSpPr>
          <a:xfrm rot="0">
            <a:off x="3642937" y="8833166"/>
            <a:ext cx="11002125" cy="2911780"/>
            <a:chOff x="0" y="0"/>
            <a:chExt cx="1638697" cy="433691"/>
          </a:xfrm>
        </p:grpSpPr>
        <p:sp>
          <p:nvSpPr>
            <p:cNvPr name="Freeform 6" id="6"/>
            <p:cNvSpPr/>
            <p:nvPr/>
          </p:nvSpPr>
          <p:spPr>
            <a:xfrm flipH="false" flipV="false" rot="0">
              <a:off x="0" y="0"/>
              <a:ext cx="1638697" cy="433691"/>
            </a:xfrm>
            <a:custGeom>
              <a:avLst/>
              <a:gdLst/>
              <a:ahLst/>
              <a:cxnLst/>
              <a:rect r="r" b="b" t="t" l="l"/>
              <a:pathLst>
                <a:path h="433691" w="1638697">
                  <a:moveTo>
                    <a:pt x="0" y="0"/>
                  </a:moveTo>
                  <a:lnTo>
                    <a:pt x="1638697" y="0"/>
                  </a:lnTo>
                  <a:lnTo>
                    <a:pt x="1638697" y="433691"/>
                  </a:lnTo>
                  <a:lnTo>
                    <a:pt x="0" y="433691"/>
                  </a:lnTo>
                  <a:close/>
                </a:path>
              </a:pathLst>
            </a:custGeom>
            <a:blipFill>
              <a:blip r:embed="rId3"/>
              <a:stretch>
                <a:fillRect l="0" t="-75870" r="0" b="-75870"/>
              </a:stretch>
            </a:blipFill>
          </p:spPr>
        </p:sp>
      </p:grpSp>
      <p:pic>
        <p:nvPicPr>
          <p:cNvPr name="Picture 7" id="7"/>
          <p:cNvPicPr>
            <a:picLocks noChangeAspect="true"/>
          </p:cNvPicPr>
          <p:nvPr/>
        </p:nvPicPr>
        <p:blipFill>
          <a:blip r:embed="rId4"/>
          <a:srcRect l="0" t="0" r="0" b="0"/>
          <a:stretch>
            <a:fillRect/>
          </a:stretch>
        </p:blipFill>
        <p:spPr>
          <a:xfrm flipH="false" flipV="false" rot="0">
            <a:off x="4340228" y="2111549"/>
            <a:ext cx="9245502" cy="554730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5400000">
            <a:off x="16965406" y="8964406"/>
            <a:ext cx="249979" cy="337809"/>
          </a:xfrm>
          <a:custGeom>
            <a:avLst/>
            <a:gdLst/>
            <a:ahLst/>
            <a:cxnLst/>
            <a:rect r="r" b="b" t="t" l="l"/>
            <a:pathLst>
              <a:path h="337809" w="249979">
                <a:moveTo>
                  <a:pt x="0" y="0"/>
                </a:moveTo>
                <a:lnTo>
                  <a:pt x="249979" y="0"/>
                </a:lnTo>
                <a:lnTo>
                  <a:pt x="249979" y="337809"/>
                </a:lnTo>
                <a:lnTo>
                  <a:pt x="0" y="337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39099" y="2258568"/>
            <a:ext cx="7867811" cy="5351269"/>
          </a:xfrm>
          <a:custGeom>
            <a:avLst/>
            <a:gdLst/>
            <a:ahLst/>
            <a:cxnLst/>
            <a:rect r="r" b="b" t="t" l="l"/>
            <a:pathLst>
              <a:path h="5351269" w="7867811">
                <a:moveTo>
                  <a:pt x="0" y="0"/>
                </a:moveTo>
                <a:lnTo>
                  <a:pt x="7867811" y="0"/>
                </a:lnTo>
                <a:lnTo>
                  <a:pt x="7867811" y="5351269"/>
                </a:lnTo>
                <a:lnTo>
                  <a:pt x="0" y="5351269"/>
                </a:lnTo>
                <a:lnTo>
                  <a:pt x="0" y="0"/>
                </a:lnTo>
                <a:close/>
              </a:path>
            </a:pathLst>
          </a:custGeom>
          <a:blipFill>
            <a:blip r:embed="rId5"/>
            <a:stretch>
              <a:fillRect l="0" t="0" r="0" b="0"/>
            </a:stretch>
          </a:blipFill>
        </p:spPr>
      </p:sp>
      <p:sp>
        <p:nvSpPr>
          <p:cNvPr name="TextBox 5" id="5"/>
          <p:cNvSpPr txBox="true"/>
          <p:nvPr/>
        </p:nvSpPr>
        <p:spPr>
          <a:xfrm rot="0">
            <a:off x="1028700" y="994156"/>
            <a:ext cx="7242776" cy="1694969"/>
          </a:xfrm>
          <a:prstGeom prst="rect">
            <a:avLst/>
          </a:prstGeom>
        </p:spPr>
        <p:txBody>
          <a:bodyPr anchor="t" rtlCol="false" tIns="0" lIns="0" bIns="0" rIns="0">
            <a:spAutoFit/>
          </a:bodyPr>
          <a:lstStyle/>
          <a:p>
            <a:pPr algn="l">
              <a:lnSpc>
                <a:spcPts val="6851"/>
              </a:lnSpc>
              <a:spcBef>
                <a:spcPct val="0"/>
              </a:spcBef>
            </a:pPr>
            <a:r>
              <a:rPr lang="en-US" b="true" sz="4893" spc="127">
                <a:solidFill>
                  <a:srgbClr val="FFFFFF"/>
                </a:solidFill>
                <a:latin typeface="Open Sans Medium"/>
                <a:ea typeface="Open Sans Medium"/>
                <a:cs typeface="Open Sans Medium"/>
                <a:sym typeface="Open Sans Medium"/>
              </a:rPr>
              <a:t>1.Bối cảnh</a:t>
            </a:r>
          </a:p>
          <a:p>
            <a:pPr algn="l">
              <a:lnSpc>
                <a:spcPts val="6851"/>
              </a:lnSpc>
              <a:spcBef>
                <a:spcPct val="0"/>
              </a:spcBef>
            </a:pPr>
          </a:p>
        </p:txBody>
      </p:sp>
      <p:sp>
        <p:nvSpPr>
          <p:cNvPr name="TextBox 6" id="6"/>
          <p:cNvSpPr txBox="true"/>
          <p:nvPr/>
        </p:nvSpPr>
        <p:spPr>
          <a:xfrm rot="0">
            <a:off x="10714335" y="2502245"/>
            <a:ext cx="4168399" cy="345186"/>
          </a:xfrm>
          <a:prstGeom prst="rect">
            <a:avLst/>
          </a:prstGeom>
        </p:spPr>
        <p:txBody>
          <a:bodyPr anchor="t" rtlCol="false" tIns="0" lIns="0" bIns="0" rIns="0">
            <a:spAutoFit/>
          </a:bodyPr>
          <a:lstStyle/>
          <a:p>
            <a:pPr algn="l">
              <a:lnSpc>
                <a:spcPts val="2877"/>
              </a:lnSpc>
            </a:pPr>
          </a:p>
        </p:txBody>
      </p:sp>
      <p:sp>
        <p:nvSpPr>
          <p:cNvPr name="TextBox 7" id="7"/>
          <p:cNvSpPr txBox="true"/>
          <p:nvPr/>
        </p:nvSpPr>
        <p:spPr>
          <a:xfrm rot="0">
            <a:off x="1130117" y="2191893"/>
            <a:ext cx="8013883" cy="4284281"/>
          </a:xfrm>
          <a:prstGeom prst="rect">
            <a:avLst/>
          </a:prstGeom>
        </p:spPr>
        <p:txBody>
          <a:bodyPr anchor="t" rtlCol="false" tIns="0" lIns="0" bIns="0" rIns="0">
            <a:spAutoFit/>
          </a:bodyPr>
          <a:lstStyle/>
          <a:p>
            <a:pPr algn="just">
              <a:lnSpc>
                <a:spcPts val="4401"/>
              </a:lnSpc>
            </a:pPr>
            <a:r>
              <a:rPr lang="en-US" sz="3143">
                <a:solidFill>
                  <a:srgbClr val="FFFFFF"/>
                </a:solidFill>
                <a:latin typeface="Open Sans"/>
                <a:ea typeface="Open Sans"/>
                <a:cs typeface="Open Sans"/>
                <a:sym typeface="Open Sans"/>
              </a:rPr>
              <a:t>Quản lý chuỗi cửa hàng bán quần áo tại Việt Nam, có nhiều cửa hàng tại các thành phố. </a:t>
            </a:r>
          </a:p>
          <a:p>
            <a:pPr algn="just">
              <a:lnSpc>
                <a:spcPts val="4401"/>
              </a:lnSpc>
            </a:pPr>
            <a:r>
              <a:rPr lang="en-US" sz="3143">
                <a:solidFill>
                  <a:srgbClr val="FFFFFF"/>
                </a:solidFill>
                <a:latin typeface="Open Sans"/>
                <a:ea typeface="Open Sans"/>
                <a:cs typeface="Open Sans"/>
                <a:sym typeface="Open Sans"/>
              </a:rPr>
              <a:t>Với mỗi cửa hàng của hệ thống, các hoạt động đều theo mô hình chung gồm: nhập hàng, bán hàng, tổng chi, doanh thu, lợi nhuận,.. </a:t>
            </a:r>
          </a:p>
          <a:p>
            <a:pPr algn="just">
              <a:lnSpc>
                <a:spcPts val="303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9144000" y="205740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99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Medium"/>
                  <a:ea typeface="Open Sans Medium"/>
                  <a:cs typeface="Open Sans Medium"/>
                  <a:sym typeface="Open Sans Medium"/>
                </a:rPr>
                <a:t> ETL (Extract – Transform - Load)</a:t>
              </a:r>
            </a:p>
          </p:txBody>
        </p:sp>
      </p:grpSp>
      <p:grpSp>
        <p:nvGrpSpPr>
          <p:cNvPr name="Group 6" id="6"/>
          <p:cNvGrpSpPr/>
          <p:nvPr/>
        </p:nvGrpSpPr>
        <p:grpSpPr>
          <a:xfrm rot="0">
            <a:off x="2081662" y="212316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99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Medium"/>
                  <a:ea typeface="Open Sans Medium"/>
                  <a:cs typeface="Open Sans Medium"/>
                  <a:sym typeface="Open Sans Medium"/>
                </a:rPr>
                <a:t>Nhập dữ liệu</a:t>
              </a:r>
            </a:p>
            <a:p>
              <a:pPr algn="ctr">
                <a:lnSpc>
                  <a:spcPts val="3835"/>
                </a:lnSpc>
              </a:pPr>
            </a:p>
          </p:txBody>
        </p:sp>
      </p:grpSp>
      <p:grpSp>
        <p:nvGrpSpPr>
          <p:cNvPr name="Group 9" id="9"/>
          <p:cNvGrpSpPr/>
          <p:nvPr/>
        </p:nvGrpSpPr>
        <p:grpSpPr>
          <a:xfrm rot="0">
            <a:off x="5392862" y="5756243"/>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99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Medium"/>
                  <a:ea typeface="Open Sans Medium"/>
                  <a:cs typeface="Open Sans Medium"/>
                  <a:sym typeface="Open Sans Medium"/>
                </a:rPr>
                <a:t>Báo cáo và trực quan hóa</a:t>
              </a:r>
            </a:p>
            <a:p>
              <a:pPr algn="ctr">
                <a:lnSpc>
                  <a:spcPts val="3835"/>
                </a:lnSpc>
              </a:pPr>
            </a:p>
          </p:txBody>
        </p:sp>
      </p:grpSp>
      <p:grpSp>
        <p:nvGrpSpPr>
          <p:cNvPr name="Group 12" id="12"/>
          <p:cNvGrpSpPr/>
          <p:nvPr/>
        </p:nvGrpSpPr>
        <p:grpSpPr>
          <a:xfrm rot="0">
            <a:off x="13062195" y="5936324"/>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99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Medium"/>
                  <a:ea typeface="Open Sans Medium"/>
                  <a:cs typeface="Open Sans Medium"/>
                  <a:sym typeface="Open Sans Medium"/>
                </a:rPr>
                <a:t>Đối tượng phục vụ</a:t>
              </a:r>
            </a:p>
            <a:p>
              <a:pPr algn="ctr">
                <a:lnSpc>
                  <a:spcPts val="3835"/>
                </a:lnSpc>
              </a:pPr>
            </a:p>
          </p:txBody>
        </p:sp>
      </p:grpSp>
      <p:sp>
        <p:nvSpPr>
          <p:cNvPr name="TextBox 15" id="15"/>
          <p:cNvSpPr txBox="true"/>
          <p:nvPr/>
        </p:nvSpPr>
        <p:spPr>
          <a:xfrm rot="0">
            <a:off x="1208780" y="749910"/>
            <a:ext cx="3396231" cy="1373255"/>
          </a:xfrm>
          <a:prstGeom prst="rect">
            <a:avLst/>
          </a:prstGeom>
        </p:spPr>
        <p:txBody>
          <a:bodyPr anchor="t" rtlCol="false" tIns="0" lIns="0" bIns="0" rIns="0">
            <a:spAutoFit/>
          </a:bodyPr>
          <a:lstStyle/>
          <a:p>
            <a:pPr algn="l">
              <a:lnSpc>
                <a:spcPts val="5563"/>
              </a:lnSpc>
              <a:spcBef>
                <a:spcPct val="0"/>
              </a:spcBef>
            </a:pPr>
            <a:r>
              <a:rPr lang="en-US" sz="3974" spc="103">
                <a:solidFill>
                  <a:srgbClr val="FFFFFF"/>
                </a:solidFill>
                <a:latin typeface="Open Sans"/>
                <a:ea typeface="Open Sans"/>
                <a:cs typeface="Open Sans"/>
                <a:sym typeface="Open Sans"/>
              </a:rPr>
              <a:t>2.Mô tả đề tài</a:t>
            </a:r>
          </a:p>
          <a:p>
            <a:pPr algn="ctr">
              <a:lnSpc>
                <a:spcPts val="5563"/>
              </a:lnSpc>
              <a:spcBef>
                <a:spcPct val="0"/>
              </a:spcBef>
            </a:pPr>
            <a:r>
              <a:rPr lang="en-US" b="true" sz="3974" spc="103">
                <a:solidFill>
                  <a:srgbClr val="FFFFFF"/>
                </a:solidFill>
                <a:latin typeface="Open Sans Medium"/>
                <a:ea typeface="Open Sans Medium"/>
                <a:cs typeface="Open Sans Medium"/>
                <a:sym typeface="Open Sans Medium"/>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208440" y="1645941"/>
            <a:ext cx="15803591" cy="1795710"/>
            <a:chOff x="0" y="0"/>
            <a:chExt cx="4162263" cy="472944"/>
          </a:xfrm>
        </p:grpSpPr>
        <p:sp>
          <p:nvSpPr>
            <p:cNvPr name="Freeform 4" id="4"/>
            <p:cNvSpPr/>
            <p:nvPr/>
          </p:nvSpPr>
          <p:spPr>
            <a:xfrm flipH="false" flipV="false" rot="0">
              <a:off x="0" y="0"/>
              <a:ext cx="4162263" cy="472944"/>
            </a:xfrm>
            <a:custGeom>
              <a:avLst/>
              <a:gdLst/>
              <a:ahLst/>
              <a:cxnLst/>
              <a:rect r="r" b="b" t="t" l="l"/>
              <a:pathLst>
                <a:path h="472944" w="4162263">
                  <a:moveTo>
                    <a:pt x="24984" y="0"/>
                  </a:moveTo>
                  <a:lnTo>
                    <a:pt x="4137278" y="0"/>
                  </a:lnTo>
                  <a:cubicBezTo>
                    <a:pt x="4151077" y="0"/>
                    <a:pt x="4162263" y="11186"/>
                    <a:pt x="4162263" y="24984"/>
                  </a:cubicBezTo>
                  <a:lnTo>
                    <a:pt x="4162263" y="447960"/>
                  </a:lnTo>
                  <a:cubicBezTo>
                    <a:pt x="4162263" y="461758"/>
                    <a:pt x="4151077" y="472944"/>
                    <a:pt x="4137278" y="472944"/>
                  </a:cubicBezTo>
                  <a:lnTo>
                    <a:pt x="24984" y="472944"/>
                  </a:lnTo>
                  <a:cubicBezTo>
                    <a:pt x="11186" y="472944"/>
                    <a:pt x="0" y="461758"/>
                    <a:pt x="0" y="447960"/>
                  </a:cubicBezTo>
                  <a:lnTo>
                    <a:pt x="0" y="24984"/>
                  </a:lnTo>
                  <a:cubicBezTo>
                    <a:pt x="0" y="11186"/>
                    <a:pt x="11186" y="0"/>
                    <a:pt x="24984" y="0"/>
                  </a:cubicBezTo>
                  <a:close/>
                </a:path>
              </a:pathLst>
            </a:custGeom>
            <a:solidFill>
              <a:srgbClr val="C7EBF2"/>
            </a:solidFill>
          </p:spPr>
        </p:sp>
        <p:sp>
          <p:nvSpPr>
            <p:cNvPr name="TextBox 5" id="5"/>
            <p:cNvSpPr txBox="true"/>
            <p:nvPr/>
          </p:nvSpPr>
          <p:spPr>
            <a:xfrm>
              <a:off x="0" y="-47625"/>
              <a:ext cx="4162263" cy="520569"/>
            </a:xfrm>
            <a:prstGeom prst="rect">
              <a:avLst/>
            </a:prstGeom>
          </p:spPr>
          <p:txBody>
            <a:bodyPr anchor="ctr" rtlCol="false" tIns="50800" lIns="50800" bIns="50800" rIns="50800"/>
            <a:lstStyle/>
            <a:p>
              <a:pPr algn="ctr">
                <a:lnSpc>
                  <a:spcPts val="3698"/>
                </a:lnSpc>
              </a:pPr>
              <a:r>
                <a:rPr lang="en-US" b="true" sz="2699" spc="70">
                  <a:solidFill>
                    <a:srgbClr val="000000"/>
                  </a:solidFill>
                  <a:latin typeface="Open Sans Bold"/>
                  <a:ea typeface="Open Sans Bold"/>
                  <a:cs typeface="Open Sans Bold"/>
                  <a:sym typeface="Open Sans Bold"/>
                </a:rPr>
                <a:t>Nhập hàng:</a:t>
              </a:r>
              <a:r>
                <a:rPr lang="en-US" b="true" sz="2699" spc="70">
                  <a:solidFill>
                    <a:srgbClr val="000000"/>
                  </a:solidFill>
                  <a:latin typeface="Open Sans Medium"/>
                  <a:ea typeface="Open Sans Medium"/>
                  <a:cs typeface="Open Sans Medium"/>
                  <a:sym typeface="Open Sans Medium"/>
                </a:rPr>
                <a:t> Nhân viên kiểm tra tồn kho trên hệ thống, lập danh sách hàng cần nhập từ nhà cung cấp. Khi hàng được giao, kiểm tra chất lượng, nếu đạt yêu cầu thì nhập hàng.</a:t>
              </a:r>
            </a:p>
          </p:txBody>
        </p:sp>
      </p:grpSp>
      <p:grpSp>
        <p:nvGrpSpPr>
          <p:cNvPr name="Group 6" id="6"/>
          <p:cNvGrpSpPr/>
          <p:nvPr/>
        </p:nvGrpSpPr>
        <p:grpSpPr>
          <a:xfrm rot="0">
            <a:off x="1242205" y="4646351"/>
            <a:ext cx="15803591" cy="1795710"/>
            <a:chOff x="0" y="0"/>
            <a:chExt cx="4162263" cy="472944"/>
          </a:xfrm>
        </p:grpSpPr>
        <p:sp>
          <p:nvSpPr>
            <p:cNvPr name="Freeform 7" id="7"/>
            <p:cNvSpPr/>
            <p:nvPr/>
          </p:nvSpPr>
          <p:spPr>
            <a:xfrm flipH="false" flipV="false" rot="0">
              <a:off x="0" y="0"/>
              <a:ext cx="4162263" cy="472944"/>
            </a:xfrm>
            <a:custGeom>
              <a:avLst/>
              <a:gdLst/>
              <a:ahLst/>
              <a:cxnLst/>
              <a:rect r="r" b="b" t="t" l="l"/>
              <a:pathLst>
                <a:path h="472944" w="4162263">
                  <a:moveTo>
                    <a:pt x="24984" y="0"/>
                  </a:moveTo>
                  <a:lnTo>
                    <a:pt x="4137278" y="0"/>
                  </a:lnTo>
                  <a:cubicBezTo>
                    <a:pt x="4151077" y="0"/>
                    <a:pt x="4162263" y="11186"/>
                    <a:pt x="4162263" y="24984"/>
                  </a:cubicBezTo>
                  <a:lnTo>
                    <a:pt x="4162263" y="447960"/>
                  </a:lnTo>
                  <a:cubicBezTo>
                    <a:pt x="4162263" y="461758"/>
                    <a:pt x="4151077" y="472944"/>
                    <a:pt x="4137278" y="472944"/>
                  </a:cubicBezTo>
                  <a:lnTo>
                    <a:pt x="24984" y="472944"/>
                  </a:lnTo>
                  <a:cubicBezTo>
                    <a:pt x="11186" y="472944"/>
                    <a:pt x="0" y="461758"/>
                    <a:pt x="0" y="447960"/>
                  </a:cubicBezTo>
                  <a:lnTo>
                    <a:pt x="0" y="24984"/>
                  </a:lnTo>
                  <a:cubicBezTo>
                    <a:pt x="0" y="11186"/>
                    <a:pt x="11186" y="0"/>
                    <a:pt x="24984" y="0"/>
                  </a:cubicBezTo>
                  <a:close/>
                </a:path>
              </a:pathLst>
            </a:custGeom>
            <a:solidFill>
              <a:srgbClr val="C7EBF2"/>
            </a:solidFill>
          </p:spPr>
        </p:sp>
        <p:sp>
          <p:nvSpPr>
            <p:cNvPr name="TextBox 8" id="8"/>
            <p:cNvSpPr txBox="true"/>
            <p:nvPr/>
          </p:nvSpPr>
          <p:spPr>
            <a:xfrm>
              <a:off x="0" y="-47625"/>
              <a:ext cx="4162263" cy="520569"/>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Bold"/>
                  <a:ea typeface="Open Sans Bold"/>
                  <a:cs typeface="Open Sans Bold"/>
                  <a:sym typeface="Open Sans Bold"/>
                </a:rPr>
                <a:t>Bán hàng:</a:t>
              </a:r>
              <a:r>
                <a:rPr lang="en-US" b="true" sz="2799" spc="72">
                  <a:solidFill>
                    <a:srgbClr val="000000"/>
                  </a:solidFill>
                  <a:latin typeface="Open Sans Medium"/>
                  <a:ea typeface="Open Sans Medium"/>
                  <a:cs typeface="Open Sans Medium"/>
                  <a:sym typeface="Open Sans Medium"/>
                </a:rPr>
                <a:t> Khách chọn quần áo tại cửa hàng, nhân viên xác nhận thông tin, tạo biên lai và thanh toán. Hệ thống tự động trừ số lượng hàng đã bán để cập nhật tồn kho.</a:t>
              </a:r>
            </a:p>
          </p:txBody>
        </p:sp>
      </p:grpSp>
      <p:grpSp>
        <p:nvGrpSpPr>
          <p:cNvPr name="Group 9" id="9"/>
          <p:cNvGrpSpPr/>
          <p:nvPr/>
        </p:nvGrpSpPr>
        <p:grpSpPr>
          <a:xfrm rot="0">
            <a:off x="1242205" y="7641917"/>
            <a:ext cx="15803591" cy="1795710"/>
            <a:chOff x="0" y="0"/>
            <a:chExt cx="4162263" cy="472944"/>
          </a:xfrm>
        </p:grpSpPr>
        <p:sp>
          <p:nvSpPr>
            <p:cNvPr name="Freeform 10" id="10"/>
            <p:cNvSpPr/>
            <p:nvPr/>
          </p:nvSpPr>
          <p:spPr>
            <a:xfrm flipH="false" flipV="false" rot="0">
              <a:off x="0" y="0"/>
              <a:ext cx="4162263" cy="472944"/>
            </a:xfrm>
            <a:custGeom>
              <a:avLst/>
              <a:gdLst/>
              <a:ahLst/>
              <a:cxnLst/>
              <a:rect r="r" b="b" t="t" l="l"/>
              <a:pathLst>
                <a:path h="472944" w="4162263">
                  <a:moveTo>
                    <a:pt x="24984" y="0"/>
                  </a:moveTo>
                  <a:lnTo>
                    <a:pt x="4137278" y="0"/>
                  </a:lnTo>
                  <a:cubicBezTo>
                    <a:pt x="4151077" y="0"/>
                    <a:pt x="4162263" y="11186"/>
                    <a:pt x="4162263" y="24984"/>
                  </a:cubicBezTo>
                  <a:lnTo>
                    <a:pt x="4162263" y="447960"/>
                  </a:lnTo>
                  <a:cubicBezTo>
                    <a:pt x="4162263" y="461758"/>
                    <a:pt x="4151077" y="472944"/>
                    <a:pt x="4137278" y="472944"/>
                  </a:cubicBezTo>
                  <a:lnTo>
                    <a:pt x="24984" y="472944"/>
                  </a:lnTo>
                  <a:cubicBezTo>
                    <a:pt x="11186" y="472944"/>
                    <a:pt x="0" y="461758"/>
                    <a:pt x="0" y="447960"/>
                  </a:cubicBezTo>
                  <a:lnTo>
                    <a:pt x="0" y="24984"/>
                  </a:lnTo>
                  <a:cubicBezTo>
                    <a:pt x="0" y="11186"/>
                    <a:pt x="11186" y="0"/>
                    <a:pt x="24984" y="0"/>
                  </a:cubicBezTo>
                  <a:close/>
                </a:path>
              </a:pathLst>
            </a:custGeom>
            <a:solidFill>
              <a:srgbClr val="C7EBF2"/>
            </a:solidFill>
          </p:spPr>
        </p:sp>
        <p:sp>
          <p:nvSpPr>
            <p:cNvPr name="TextBox 11" id="11"/>
            <p:cNvSpPr txBox="true"/>
            <p:nvPr/>
          </p:nvSpPr>
          <p:spPr>
            <a:xfrm>
              <a:off x="0" y="-47625"/>
              <a:ext cx="4162263" cy="520569"/>
            </a:xfrm>
            <a:prstGeom prst="rect">
              <a:avLst/>
            </a:prstGeom>
          </p:spPr>
          <p:txBody>
            <a:bodyPr anchor="ctr" rtlCol="false" tIns="50800" lIns="50800" bIns="50800" rIns="50800"/>
            <a:lstStyle/>
            <a:p>
              <a:pPr algn="ctr">
                <a:lnSpc>
                  <a:spcPts val="3835"/>
                </a:lnSpc>
              </a:pPr>
              <a:r>
                <a:rPr lang="en-US" b="true" sz="2799" spc="72">
                  <a:solidFill>
                    <a:srgbClr val="000000"/>
                  </a:solidFill>
                  <a:latin typeface="Open Sans Bold"/>
                  <a:ea typeface="Open Sans Bold"/>
                  <a:cs typeface="Open Sans Bold"/>
                  <a:sym typeface="Open Sans Bold"/>
                </a:rPr>
                <a:t>Doanh thu: </a:t>
              </a:r>
              <a:r>
                <a:rPr lang="en-US" sz="2799" spc="72">
                  <a:solidFill>
                    <a:srgbClr val="000000"/>
                  </a:solidFill>
                  <a:latin typeface="Open Sans"/>
                  <a:ea typeface="Open Sans"/>
                  <a:cs typeface="Open Sans"/>
                  <a:sym typeface="Open Sans"/>
                </a:rPr>
                <a:t>Doanh thu là tổng tiền bán hàng, được hệ thống cập nhật theo ngày, tháng, quý và năm.</a:t>
              </a:r>
            </a:p>
          </p:txBody>
        </p:sp>
      </p:grpSp>
      <p:grpSp>
        <p:nvGrpSpPr>
          <p:cNvPr name="Group 12" id="12"/>
          <p:cNvGrpSpPr/>
          <p:nvPr/>
        </p:nvGrpSpPr>
        <p:grpSpPr>
          <a:xfrm rot="0">
            <a:off x="8423123" y="3441651"/>
            <a:ext cx="1441755" cy="1204700"/>
            <a:chOff x="0" y="0"/>
            <a:chExt cx="812800" cy="679159"/>
          </a:xfrm>
        </p:grpSpPr>
        <p:sp>
          <p:nvSpPr>
            <p:cNvPr name="Freeform 13" id="13"/>
            <p:cNvSpPr/>
            <p:nvPr/>
          </p:nvSpPr>
          <p:spPr>
            <a:xfrm flipH="false" flipV="false" rot="0">
              <a:off x="0" y="0"/>
              <a:ext cx="812800" cy="679159"/>
            </a:xfrm>
            <a:custGeom>
              <a:avLst/>
              <a:gdLst/>
              <a:ahLst/>
              <a:cxnLst/>
              <a:rect r="r" b="b" t="t" l="l"/>
              <a:pathLst>
                <a:path h="679159" w="812800">
                  <a:moveTo>
                    <a:pt x="406400" y="679159"/>
                  </a:moveTo>
                  <a:lnTo>
                    <a:pt x="0" y="272759"/>
                  </a:lnTo>
                  <a:lnTo>
                    <a:pt x="203200" y="272759"/>
                  </a:lnTo>
                  <a:lnTo>
                    <a:pt x="203200" y="0"/>
                  </a:lnTo>
                  <a:lnTo>
                    <a:pt x="609600" y="0"/>
                  </a:lnTo>
                  <a:lnTo>
                    <a:pt x="609600" y="272759"/>
                  </a:lnTo>
                  <a:lnTo>
                    <a:pt x="812800" y="272759"/>
                  </a:lnTo>
                  <a:lnTo>
                    <a:pt x="406400" y="679159"/>
                  </a:lnTo>
                  <a:close/>
                </a:path>
              </a:pathLst>
            </a:custGeom>
            <a:solidFill>
              <a:srgbClr val="38B6FF"/>
            </a:solidFill>
          </p:spPr>
        </p:sp>
        <p:sp>
          <p:nvSpPr>
            <p:cNvPr name="TextBox 14" id="14"/>
            <p:cNvSpPr txBox="true"/>
            <p:nvPr/>
          </p:nvSpPr>
          <p:spPr>
            <a:xfrm>
              <a:off x="203200" y="-28575"/>
              <a:ext cx="406400" cy="606134"/>
            </a:xfrm>
            <a:prstGeom prst="rect">
              <a:avLst/>
            </a:prstGeom>
          </p:spPr>
          <p:txBody>
            <a:bodyPr anchor="ctr" rtlCol="false" tIns="50800" lIns="50800" bIns="50800" rIns="50800"/>
            <a:lstStyle/>
            <a:p>
              <a:pPr algn="ctr">
                <a:lnSpc>
                  <a:spcPts val="2877"/>
                </a:lnSpc>
              </a:pPr>
            </a:p>
          </p:txBody>
        </p:sp>
      </p:grpSp>
      <p:sp>
        <p:nvSpPr>
          <p:cNvPr name="TextBox 15" id="15"/>
          <p:cNvSpPr txBox="true"/>
          <p:nvPr/>
        </p:nvSpPr>
        <p:spPr>
          <a:xfrm rot="0">
            <a:off x="1028700" y="743244"/>
            <a:ext cx="7217743" cy="513763"/>
          </a:xfrm>
          <a:prstGeom prst="rect">
            <a:avLst/>
          </a:prstGeom>
        </p:spPr>
        <p:txBody>
          <a:bodyPr anchor="t" rtlCol="false" tIns="0" lIns="0" bIns="0" rIns="0">
            <a:spAutoFit/>
          </a:bodyPr>
          <a:lstStyle/>
          <a:p>
            <a:pPr algn="just">
              <a:lnSpc>
                <a:spcPts val="4232"/>
              </a:lnSpc>
              <a:spcBef>
                <a:spcPct val="0"/>
              </a:spcBef>
            </a:pPr>
            <a:r>
              <a:rPr lang="en-US" b="true" sz="3023" spc="78">
                <a:solidFill>
                  <a:srgbClr val="FFFFFF"/>
                </a:solidFill>
                <a:latin typeface="Open Sans Medium"/>
                <a:ea typeface="Open Sans Medium"/>
                <a:cs typeface="Open Sans Medium"/>
                <a:sym typeface="Open Sans Medium"/>
              </a:rPr>
              <a:t>2.1.Nhập hàng</a:t>
            </a:r>
          </a:p>
        </p:txBody>
      </p:sp>
      <p:grpSp>
        <p:nvGrpSpPr>
          <p:cNvPr name="Group 16" id="16"/>
          <p:cNvGrpSpPr/>
          <p:nvPr/>
        </p:nvGrpSpPr>
        <p:grpSpPr>
          <a:xfrm rot="0">
            <a:off x="8423123" y="6437216"/>
            <a:ext cx="1441755" cy="1204700"/>
            <a:chOff x="0" y="0"/>
            <a:chExt cx="812800" cy="679159"/>
          </a:xfrm>
        </p:grpSpPr>
        <p:sp>
          <p:nvSpPr>
            <p:cNvPr name="Freeform 17" id="17"/>
            <p:cNvSpPr/>
            <p:nvPr/>
          </p:nvSpPr>
          <p:spPr>
            <a:xfrm flipH="false" flipV="false" rot="0">
              <a:off x="0" y="0"/>
              <a:ext cx="812800" cy="679159"/>
            </a:xfrm>
            <a:custGeom>
              <a:avLst/>
              <a:gdLst/>
              <a:ahLst/>
              <a:cxnLst/>
              <a:rect r="r" b="b" t="t" l="l"/>
              <a:pathLst>
                <a:path h="679159" w="812800">
                  <a:moveTo>
                    <a:pt x="406400" y="679159"/>
                  </a:moveTo>
                  <a:lnTo>
                    <a:pt x="0" y="272759"/>
                  </a:lnTo>
                  <a:lnTo>
                    <a:pt x="203200" y="272759"/>
                  </a:lnTo>
                  <a:lnTo>
                    <a:pt x="203200" y="0"/>
                  </a:lnTo>
                  <a:lnTo>
                    <a:pt x="609600" y="0"/>
                  </a:lnTo>
                  <a:lnTo>
                    <a:pt x="609600" y="272759"/>
                  </a:lnTo>
                  <a:lnTo>
                    <a:pt x="812800" y="272759"/>
                  </a:lnTo>
                  <a:lnTo>
                    <a:pt x="406400" y="679159"/>
                  </a:lnTo>
                  <a:close/>
                </a:path>
              </a:pathLst>
            </a:custGeom>
            <a:solidFill>
              <a:srgbClr val="38B6FF"/>
            </a:solidFill>
          </p:spPr>
        </p:sp>
        <p:sp>
          <p:nvSpPr>
            <p:cNvPr name="TextBox 18" id="18"/>
            <p:cNvSpPr txBox="true"/>
            <p:nvPr/>
          </p:nvSpPr>
          <p:spPr>
            <a:xfrm>
              <a:off x="203200" y="-28575"/>
              <a:ext cx="406400" cy="606134"/>
            </a:xfrm>
            <a:prstGeom prst="rect">
              <a:avLst/>
            </a:prstGeom>
          </p:spPr>
          <p:txBody>
            <a:bodyPr anchor="ctr" rtlCol="false" tIns="50800" lIns="50800" bIns="50800" rIns="50800"/>
            <a:lstStyle/>
            <a:p>
              <a:pPr algn="ctr">
                <a:lnSpc>
                  <a:spcPts val="287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2390774" y="1574219"/>
            <a:ext cx="12586488" cy="3734865"/>
          </a:xfrm>
          <a:custGeom>
            <a:avLst/>
            <a:gdLst/>
            <a:ahLst/>
            <a:cxnLst/>
            <a:rect r="r" b="b" t="t" l="l"/>
            <a:pathLst>
              <a:path h="3734865" w="12586488">
                <a:moveTo>
                  <a:pt x="0" y="0"/>
                </a:moveTo>
                <a:lnTo>
                  <a:pt x="12586488" y="0"/>
                </a:lnTo>
                <a:lnTo>
                  <a:pt x="12586488" y="3734865"/>
                </a:lnTo>
                <a:lnTo>
                  <a:pt x="0" y="3734865"/>
                </a:lnTo>
                <a:lnTo>
                  <a:pt x="0" y="0"/>
                </a:lnTo>
                <a:close/>
              </a:path>
            </a:pathLst>
          </a:custGeom>
          <a:blipFill>
            <a:blip r:embed="rId3"/>
            <a:stretch>
              <a:fillRect l="0" t="-100908" r="0" b="-68691"/>
            </a:stretch>
          </a:blipFill>
        </p:spPr>
      </p:sp>
      <p:grpSp>
        <p:nvGrpSpPr>
          <p:cNvPr name="Group 4" id="4"/>
          <p:cNvGrpSpPr/>
          <p:nvPr/>
        </p:nvGrpSpPr>
        <p:grpSpPr>
          <a:xfrm rot="0">
            <a:off x="2907769" y="6513784"/>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424"/>
                </a:lnSpc>
              </a:pPr>
              <a:r>
                <a:rPr lang="en-US" sz="2499" spc="64">
                  <a:solidFill>
                    <a:srgbClr val="000000"/>
                  </a:solidFill>
                  <a:latin typeface="Open Sans"/>
                  <a:ea typeface="Open Sans"/>
                  <a:cs typeface="Open Sans"/>
                  <a:sym typeface="Open Sans"/>
                </a:rPr>
                <a:t>Trích xuất dữ liệu từ hệ thống cơ sở dữ liệu của các chi nhánh</a:t>
              </a:r>
            </a:p>
            <a:p>
              <a:pPr algn="ctr">
                <a:lnSpc>
                  <a:spcPts val="3424"/>
                </a:lnSpc>
              </a:pPr>
            </a:p>
          </p:txBody>
        </p:sp>
      </p:grpSp>
      <p:grpSp>
        <p:nvGrpSpPr>
          <p:cNvPr name="Group 7" id="7"/>
          <p:cNvGrpSpPr/>
          <p:nvPr/>
        </p:nvGrpSpPr>
        <p:grpSpPr>
          <a:xfrm rot="0">
            <a:off x="7140968" y="6513784"/>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424"/>
                </a:lnSpc>
              </a:pPr>
              <a:r>
                <a:rPr lang="en-US" sz="2499" spc="64">
                  <a:solidFill>
                    <a:srgbClr val="000000"/>
                  </a:solidFill>
                  <a:latin typeface="Open Sans"/>
                  <a:ea typeface="Open Sans"/>
                  <a:cs typeface="Open Sans"/>
                  <a:sym typeface="Open Sans"/>
                </a:rPr>
                <a:t>Tiền xử lý dữ liệu, xử lý sai sót và chuẩn hóa thông tin.</a:t>
              </a:r>
            </a:p>
          </p:txBody>
        </p:sp>
      </p:grpSp>
      <p:grpSp>
        <p:nvGrpSpPr>
          <p:cNvPr name="Group 10" id="10"/>
          <p:cNvGrpSpPr/>
          <p:nvPr/>
        </p:nvGrpSpPr>
        <p:grpSpPr>
          <a:xfrm rot="0">
            <a:off x="11370068" y="6513784"/>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424"/>
                </a:lnSpc>
              </a:pPr>
              <a:r>
                <a:rPr lang="en-US" sz="2499" spc="64">
                  <a:solidFill>
                    <a:srgbClr val="000000"/>
                  </a:solidFill>
                  <a:latin typeface="Open Sans"/>
                  <a:ea typeface="Open Sans"/>
                  <a:cs typeface="Open Sans"/>
                  <a:sym typeface="Open Sans"/>
                </a:rPr>
                <a:t>Tải dữ liệu vào một database tập trung để phục vụ thống kê, phân tích.</a:t>
              </a:r>
            </a:p>
          </p:txBody>
        </p:sp>
      </p:grpSp>
      <p:sp>
        <p:nvSpPr>
          <p:cNvPr name="TextBox 13" id="13"/>
          <p:cNvSpPr txBox="true"/>
          <p:nvPr/>
        </p:nvSpPr>
        <p:spPr>
          <a:xfrm rot="0">
            <a:off x="893640" y="678919"/>
            <a:ext cx="7790379" cy="1170228"/>
          </a:xfrm>
          <a:prstGeom prst="rect">
            <a:avLst/>
          </a:prstGeom>
        </p:spPr>
        <p:txBody>
          <a:bodyPr anchor="t" rtlCol="false" tIns="0" lIns="0" bIns="0" rIns="0">
            <a:spAutoFit/>
          </a:bodyPr>
          <a:lstStyle/>
          <a:p>
            <a:pPr algn="ctr">
              <a:lnSpc>
                <a:spcPts val="4799"/>
              </a:lnSpc>
              <a:spcBef>
                <a:spcPct val="0"/>
              </a:spcBef>
            </a:pPr>
            <a:r>
              <a:rPr lang="en-US" b="true" sz="3428" spc="89">
                <a:solidFill>
                  <a:srgbClr val="FFFFFF"/>
                </a:solidFill>
                <a:latin typeface="Open Sans Medium"/>
                <a:ea typeface="Open Sans Medium"/>
                <a:cs typeface="Open Sans Medium"/>
                <a:sym typeface="Open Sans Medium"/>
              </a:rPr>
              <a:t>2.2. ET</a:t>
            </a:r>
            <a:r>
              <a:rPr lang="en-US" b="true" sz="3428" spc="89">
                <a:solidFill>
                  <a:srgbClr val="FFFFFF"/>
                </a:solidFill>
                <a:latin typeface="Open Sans Medium"/>
                <a:ea typeface="Open Sans Medium"/>
                <a:cs typeface="Open Sans Medium"/>
                <a:sym typeface="Open Sans Medium"/>
              </a:rPr>
              <a:t>L (Extract – Transform - Load)</a:t>
            </a:r>
          </a:p>
          <a:p>
            <a:pPr algn="ctr">
              <a:lnSpc>
                <a:spcPts val="4799"/>
              </a:lnSpc>
              <a:spcBef>
                <a:spcPct val="0"/>
              </a:spcBef>
            </a:pPr>
          </a:p>
        </p:txBody>
      </p:sp>
      <p:grpSp>
        <p:nvGrpSpPr>
          <p:cNvPr name="Group 14" id="14"/>
          <p:cNvGrpSpPr/>
          <p:nvPr/>
        </p:nvGrpSpPr>
        <p:grpSpPr>
          <a:xfrm rot="0">
            <a:off x="3741034" y="5309084"/>
            <a:ext cx="1441755" cy="1204700"/>
            <a:chOff x="0" y="0"/>
            <a:chExt cx="812800" cy="679159"/>
          </a:xfrm>
        </p:grpSpPr>
        <p:sp>
          <p:nvSpPr>
            <p:cNvPr name="Freeform 15" id="15"/>
            <p:cNvSpPr/>
            <p:nvPr/>
          </p:nvSpPr>
          <p:spPr>
            <a:xfrm flipH="false" flipV="false" rot="0">
              <a:off x="0" y="0"/>
              <a:ext cx="812800" cy="679159"/>
            </a:xfrm>
            <a:custGeom>
              <a:avLst/>
              <a:gdLst/>
              <a:ahLst/>
              <a:cxnLst/>
              <a:rect r="r" b="b" t="t" l="l"/>
              <a:pathLst>
                <a:path h="679159" w="812800">
                  <a:moveTo>
                    <a:pt x="406400" y="679159"/>
                  </a:moveTo>
                  <a:lnTo>
                    <a:pt x="0" y="272759"/>
                  </a:lnTo>
                  <a:lnTo>
                    <a:pt x="203200" y="272759"/>
                  </a:lnTo>
                  <a:lnTo>
                    <a:pt x="203200" y="0"/>
                  </a:lnTo>
                  <a:lnTo>
                    <a:pt x="609600" y="0"/>
                  </a:lnTo>
                  <a:lnTo>
                    <a:pt x="609600" y="272759"/>
                  </a:lnTo>
                  <a:lnTo>
                    <a:pt x="812800" y="272759"/>
                  </a:lnTo>
                  <a:lnTo>
                    <a:pt x="406400" y="679159"/>
                  </a:lnTo>
                  <a:close/>
                </a:path>
              </a:pathLst>
            </a:custGeom>
            <a:solidFill>
              <a:srgbClr val="38B6FF"/>
            </a:solidFill>
          </p:spPr>
        </p:sp>
        <p:sp>
          <p:nvSpPr>
            <p:cNvPr name="TextBox 16" id="16"/>
            <p:cNvSpPr txBox="true"/>
            <p:nvPr/>
          </p:nvSpPr>
          <p:spPr>
            <a:xfrm>
              <a:off x="203200" y="-28575"/>
              <a:ext cx="406400" cy="606134"/>
            </a:xfrm>
            <a:prstGeom prst="rect">
              <a:avLst/>
            </a:prstGeom>
          </p:spPr>
          <p:txBody>
            <a:bodyPr anchor="ctr" rtlCol="false" tIns="50800" lIns="50800" bIns="50800" rIns="50800"/>
            <a:lstStyle/>
            <a:p>
              <a:pPr algn="ctr">
                <a:lnSpc>
                  <a:spcPts val="2877"/>
                </a:lnSpc>
              </a:pPr>
            </a:p>
          </p:txBody>
        </p:sp>
      </p:grpSp>
      <p:grpSp>
        <p:nvGrpSpPr>
          <p:cNvPr name="Group 17" id="17"/>
          <p:cNvGrpSpPr/>
          <p:nvPr/>
        </p:nvGrpSpPr>
        <p:grpSpPr>
          <a:xfrm rot="0">
            <a:off x="7963141" y="5309084"/>
            <a:ext cx="1441755" cy="1204700"/>
            <a:chOff x="0" y="0"/>
            <a:chExt cx="812800" cy="679159"/>
          </a:xfrm>
        </p:grpSpPr>
        <p:sp>
          <p:nvSpPr>
            <p:cNvPr name="Freeform 18" id="18"/>
            <p:cNvSpPr/>
            <p:nvPr/>
          </p:nvSpPr>
          <p:spPr>
            <a:xfrm flipH="false" flipV="false" rot="0">
              <a:off x="0" y="0"/>
              <a:ext cx="812800" cy="679159"/>
            </a:xfrm>
            <a:custGeom>
              <a:avLst/>
              <a:gdLst/>
              <a:ahLst/>
              <a:cxnLst/>
              <a:rect r="r" b="b" t="t" l="l"/>
              <a:pathLst>
                <a:path h="679159" w="812800">
                  <a:moveTo>
                    <a:pt x="406400" y="679159"/>
                  </a:moveTo>
                  <a:lnTo>
                    <a:pt x="0" y="272759"/>
                  </a:lnTo>
                  <a:lnTo>
                    <a:pt x="203200" y="272759"/>
                  </a:lnTo>
                  <a:lnTo>
                    <a:pt x="203200" y="0"/>
                  </a:lnTo>
                  <a:lnTo>
                    <a:pt x="609600" y="0"/>
                  </a:lnTo>
                  <a:lnTo>
                    <a:pt x="609600" y="272759"/>
                  </a:lnTo>
                  <a:lnTo>
                    <a:pt x="812800" y="272759"/>
                  </a:lnTo>
                  <a:lnTo>
                    <a:pt x="406400" y="679159"/>
                  </a:lnTo>
                  <a:close/>
                </a:path>
              </a:pathLst>
            </a:custGeom>
            <a:solidFill>
              <a:srgbClr val="38B6FF"/>
            </a:solidFill>
          </p:spPr>
        </p:sp>
        <p:sp>
          <p:nvSpPr>
            <p:cNvPr name="TextBox 19" id="19"/>
            <p:cNvSpPr txBox="true"/>
            <p:nvPr/>
          </p:nvSpPr>
          <p:spPr>
            <a:xfrm>
              <a:off x="203200" y="-28575"/>
              <a:ext cx="406400" cy="606134"/>
            </a:xfrm>
            <a:prstGeom prst="rect">
              <a:avLst/>
            </a:prstGeom>
          </p:spPr>
          <p:txBody>
            <a:bodyPr anchor="ctr" rtlCol="false" tIns="50800" lIns="50800" bIns="50800" rIns="50800"/>
            <a:lstStyle/>
            <a:p>
              <a:pPr algn="ctr">
                <a:lnSpc>
                  <a:spcPts val="2877"/>
                </a:lnSpc>
              </a:pPr>
            </a:p>
          </p:txBody>
        </p:sp>
      </p:grpSp>
      <p:grpSp>
        <p:nvGrpSpPr>
          <p:cNvPr name="Group 20" id="20"/>
          <p:cNvGrpSpPr/>
          <p:nvPr/>
        </p:nvGrpSpPr>
        <p:grpSpPr>
          <a:xfrm rot="0">
            <a:off x="12189218" y="5309084"/>
            <a:ext cx="1441755" cy="1204700"/>
            <a:chOff x="0" y="0"/>
            <a:chExt cx="812800" cy="679159"/>
          </a:xfrm>
        </p:grpSpPr>
        <p:sp>
          <p:nvSpPr>
            <p:cNvPr name="Freeform 21" id="21"/>
            <p:cNvSpPr/>
            <p:nvPr/>
          </p:nvSpPr>
          <p:spPr>
            <a:xfrm flipH="false" flipV="false" rot="0">
              <a:off x="0" y="0"/>
              <a:ext cx="812800" cy="679159"/>
            </a:xfrm>
            <a:custGeom>
              <a:avLst/>
              <a:gdLst/>
              <a:ahLst/>
              <a:cxnLst/>
              <a:rect r="r" b="b" t="t" l="l"/>
              <a:pathLst>
                <a:path h="679159" w="812800">
                  <a:moveTo>
                    <a:pt x="406400" y="679159"/>
                  </a:moveTo>
                  <a:lnTo>
                    <a:pt x="0" y="272759"/>
                  </a:lnTo>
                  <a:lnTo>
                    <a:pt x="203200" y="272759"/>
                  </a:lnTo>
                  <a:lnTo>
                    <a:pt x="203200" y="0"/>
                  </a:lnTo>
                  <a:lnTo>
                    <a:pt x="609600" y="0"/>
                  </a:lnTo>
                  <a:lnTo>
                    <a:pt x="609600" y="272759"/>
                  </a:lnTo>
                  <a:lnTo>
                    <a:pt x="812800" y="272759"/>
                  </a:lnTo>
                  <a:lnTo>
                    <a:pt x="406400" y="679159"/>
                  </a:lnTo>
                  <a:close/>
                </a:path>
              </a:pathLst>
            </a:custGeom>
            <a:solidFill>
              <a:srgbClr val="38B6FF"/>
            </a:solidFill>
          </p:spPr>
        </p:sp>
        <p:sp>
          <p:nvSpPr>
            <p:cNvPr name="TextBox 22" id="22"/>
            <p:cNvSpPr txBox="true"/>
            <p:nvPr/>
          </p:nvSpPr>
          <p:spPr>
            <a:xfrm>
              <a:off x="203200" y="-28575"/>
              <a:ext cx="406400" cy="606134"/>
            </a:xfrm>
            <a:prstGeom prst="rect">
              <a:avLst/>
            </a:prstGeom>
          </p:spPr>
          <p:txBody>
            <a:bodyPr anchor="ctr" rtlCol="false" tIns="50800" lIns="50800" bIns="50800" rIns="50800"/>
            <a:lstStyle/>
            <a:p>
              <a:pPr algn="ctr">
                <a:lnSpc>
                  <a:spcPts val="287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2040572" y="2347797"/>
            <a:ext cx="14206855" cy="7212992"/>
          </a:xfrm>
          <a:custGeom>
            <a:avLst/>
            <a:gdLst/>
            <a:ahLst/>
            <a:cxnLst/>
            <a:rect r="r" b="b" t="t" l="l"/>
            <a:pathLst>
              <a:path h="7212992" w="14206855">
                <a:moveTo>
                  <a:pt x="0" y="0"/>
                </a:moveTo>
                <a:lnTo>
                  <a:pt x="14206856" y="0"/>
                </a:lnTo>
                <a:lnTo>
                  <a:pt x="14206856" y="7212992"/>
                </a:lnTo>
                <a:lnTo>
                  <a:pt x="0" y="7212992"/>
                </a:lnTo>
                <a:lnTo>
                  <a:pt x="0" y="0"/>
                </a:lnTo>
                <a:close/>
              </a:path>
            </a:pathLst>
          </a:custGeom>
          <a:blipFill>
            <a:blip r:embed="rId3"/>
            <a:stretch>
              <a:fillRect l="0" t="0" r="0" b="0"/>
            </a:stretch>
          </a:blipFill>
        </p:spPr>
      </p:sp>
      <p:sp>
        <p:nvSpPr>
          <p:cNvPr name="TextBox 4" id="4"/>
          <p:cNvSpPr txBox="true"/>
          <p:nvPr/>
        </p:nvSpPr>
        <p:spPr>
          <a:xfrm rot="0">
            <a:off x="450201" y="434417"/>
            <a:ext cx="6680540" cy="1127683"/>
          </a:xfrm>
          <a:prstGeom prst="rect">
            <a:avLst/>
          </a:prstGeom>
        </p:spPr>
        <p:txBody>
          <a:bodyPr anchor="t" rtlCol="false" tIns="0" lIns="0" bIns="0" rIns="0">
            <a:spAutoFit/>
          </a:bodyPr>
          <a:lstStyle/>
          <a:p>
            <a:pPr algn="ctr">
              <a:lnSpc>
                <a:spcPts val="4519"/>
              </a:lnSpc>
            </a:pPr>
            <a:r>
              <a:rPr lang="en-US" b="true" sz="3228" spc="83">
                <a:solidFill>
                  <a:srgbClr val="FFFFFF"/>
                </a:solidFill>
                <a:latin typeface="Open Sans Medium"/>
                <a:ea typeface="Open Sans Medium"/>
                <a:cs typeface="Open Sans Medium"/>
                <a:sym typeface="Open Sans Medium"/>
              </a:rPr>
              <a:t>2.3. Báo cáo và trực quan hóa</a:t>
            </a:r>
          </a:p>
          <a:p>
            <a:pPr algn="ctr">
              <a:lnSpc>
                <a:spcPts val="4519"/>
              </a:lnSpc>
              <a:spcBef>
                <a:spcPct val="0"/>
              </a:spcBef>
            </a:pPr>
          </a:p>
        </p:txBody>
      </p:sp>
      <p:sp>
        <p:nvSpPr>
          <p:cNvPr name="TextBox 5" id="5"/>
          <p:cNvSpPr txBox="true"/>
          <p:nvPr/>
        </p:nvSpPr>
        <p:spPr>
          <a:xfrm rot="0">
            <a:off x="1194616" y="1279850"/>
            <a:ext cx="14061919" cy="1416608"/>
          </a:xfrm>
          <a:prstGeom prst="rect">
            <a:avLst/>
          </a:prstGeom>
        </p:spPr>
        <p:txBody>
          <a:bodyPr anchor="t" rtlCol="false" tIns="0" lIns="0" bIns="0" rIns="0">
            <a:spAutoFit/>
          </a:bodyPr>
          <a:lstStyle/>
          <a:p>
            <a:pPr algn="just">
              <a:lnSpc>
                <a:spcPts val="3819"/>
              </a:lnSpc>
              <a:spcBef>
                <a:spcPct val="0"/>
              </a:spcBef>
            </a:pPr>
            <a:r>
              <a:rPr lang="en-US" b="true" sz="2728" spc="70">
                <a:solidFill>
                  <a:srgbClr val="FFFFFF"/>
                </a:solidFill>
                <a:latin typeface="Open Sans Medium"/>
                <a:ea typeface="Open Sans Medium"/>
                <a:cs typeface="Open Sans Medium"/>
                <a:sym typeface="Open Sans Medium"/>
              </a:rPr>
              <a:t>Hiể</a:t>
            </a:r>
            <a:r>
              <a:rPr lang="en-US" b="true" sz="2728" spc="70">
                <a:solidFill>
                  <a:srgbClr val="FFFFFF"/>
                </a:solidFill>
                <a:latin typeface="Open Sans Medium"/>
                <a:ea typeface="Open Sans Medium"/>
                <a:cs typeface="Open Sans Medium"/>
                <a:sym typeface="Open Sans Medium"/>
              </a:rPr>
              <a:t>n thị biểu đồ doanh thu theo thời gian thực giúp người dùng dễ dàng theo dõi.</a:t>
            </a:r>
          </a:p>
          <a:p>
            <a:pPr algn="just">
              <a:lnSpc>
                <a:spcPts val="381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2204" t="0" r="-2204" b="0"/>
            </a:stretch>
          </a:blipFill>
        </p:spPr>
      </p:sp>
      <p:sp>
        <p:nvSpPr>
          <p:cNvPr name="Freeform 3" id="3"/>
          <p:cNvSpPr/>
          <p:nvPr/>
        </p:nvSpPr>
        <p:spPr>
          <a:xfrm flipH="false" flipV="false" rot="0">
            <a:off x="9430702" y="3757308"/>
            <a:ext cx="7828598" cy="4906656"/>
          </a:xfrm>
          <a:custGeom>
            <a:avLst/>
            <a:gdLst/>
            <a:ahLst/>
            <a:cxnLst/>
            <a:rect r="r" b="b" t="t" l="l"/>
            <a:pathLst>
              <a:path h="4906656" w="7828598">
                <a:moveTo>
                  <a:pt x="0" y="0"/>
                </a:moveTo>
                <a:lnTo>
                  <a:pt x="7828598" y="0"/>
                </a:lnTo>
                <a:lnTo>
                  <a:pt x="7828598" y="4906657"/>
                </a:lnTo>
                <a:lnTo>
                  <a:pt x="0" y="4906657"/>
                </a:lnTo>
                <a:lnTo>
                  <a:pt x="0" y="0"/>
                </a:lnTo>
                <a:close/>
              </a:path>
            </a:pathLst>
          </a:custGeom>
          <a:blipFill>
            <a:blip r:embed="rId3"/>
            <a:stretch>
              <a:fillRect l="0" t="0" r="0" b="0"/>
            </a:stretch>
          </a:blipFill>
        </p:spPr>
      </p:sp>
      <p:sp>
        <p:nvSpPr>
          <p:cNvPr name="Freeform 4" id="4"/>
          <p:cNvSpPr/>
          <p:nvPr/>
        </p:nvSpPr>
        <p:spPr>
          <a:xfrm flipH="false" flipV="false" rot="0">
            <a:off x="1028700" y="3757308"/>
            <a:ext cx="7673854" cy="4888327"/>
          </a:xfrm>
          <a:custGeom>
            <a:avLst/>
            <a:gdLst/>
            <a:ahLst/>
            <a:cxnLst/>
            <a:rect r="r" b="b" t="t" l="l"/>
            <a:pathLst>
              <a:path h="4888327" w="7673854">
                <a:moveTo>
                  <a:pt x="0" y="0"/>
                </a:moveTo>
                <a:lnTo>
                  <a:pt x="7673854" y="0"/>
                </a:lnTo>
                <a:lnTo>
                  <a:pt x="7673854" y="4888327"/>
                </a:lnTo>
                <a:lnTo>
                  <a:pt x="0" y="4888327"/>
                </a:lnTo>
                <a:lnTo>
                  <a:pt x="0" y="0"/>
                </a:lnTo>
                <a:close/>
              </a:path>
            </a:pathLst>
          </a:custGeom>
          <a:blipFill>
            <a:blip r:embed="rId4"/>
            <a:stretch>
              <a:fillRect l="0" t="0" r="0" b="0"/>
            </a:stretch>
          </a:blipFill>
        </p:spPr>
      </p:sp>
      <p:sp>
        <p:nvSpPr>
          <p:cNvPr name="TextBox 5" id="5"/>
          <p:cNvSpPr txBox="true"/>
          <p:nvPr/>
        </p:nvSpPr>
        <p:spPr>
          <a:xfrm rot="0">
            <a:off x="844859" y="633673"/>
            <a:ext cx="5998250" cy="1305483"/>
          </a:xfrm>
          <a:prstGeom prst="rect">
            <a:avLst/>
          </a:prstGeom>
        </p:spPr>
        <p:txBody>
          <a:bodyPr anchor="t" rtlCol="false" tIns="0" lIns="0" bIns="0" rIns="0">
            <a:spAutoFit/>
          </a:bodyPr>
          <a:lstStyle/>
          <a:p>
            <a:pPr algn="ctr">
              <a:lnSpc>
                <a:spcPts val="5219"/>
              </a:lnSpc>
            </a:pPr>
            <a:r>
              <a:rPr lang="en-US" sz="3728" spc="96">
                <a:solidFill>
                  <a:srgbClr val="FFFFFF"/>
                </a:solidFill>
                <a:latin typeface="Open Sans"/>
                <a:ea typeface="Open Sans"/>
                <a:cs typeface="Open Sans"/>
                <a:sym typeface="Open Sans"/>
              </a:rPr>
              <a:t>2.4. ĐỐI TƯỢNG PHỤC VỤ</a:t>
            </a:r>
          </a:p>
          <a:p>
            <a:pPr algn="ctr">
              <a:lnSpc>
                <a:spcPts val="5219"/>
              </a:lnSpc>
              <a:spcBef>
                <a:spcPct val="0"/>
              </a:spcBef>
            </a:pPr>
          </a:p>
        </p:txBody>
      </p:sp>
      <p:sp>
        <p:nvSpPr>
          <p:cNvPr name="TextBox 6" id="6"/>
          <p:cNvSpPr txBox="true"/>
          <p:nvPr/>
        </p:nvSpPr>
        <p:spPr>
          <a:xfrm rot="0">
            <a:off x="2125375" y="2105136"/>
            <a:ext cx="5078254" cy="966393"/>
          </a:xfrm>
          <a:prstGeom prst="rect">
            <a:avLst/>
          </a:prstGeom>
        </p:spPr>
        <p:txBody>
          <a:bodyPr anchor="t" rtlCol="false" tIns="0" lIns="0" bIns="0" rIns="0">
            <a:spAutoFit/>
          </a:bodyPr>
          <a:lstStyle/>
          <a:p>
            <a:pPr algn="ctr">
              <a:lnSpc>
                <a:spcPts val="3959"/>
              </a:lnSpc>
              <a:spcBef>
                <a:spcPct val="0"/>
              </a:spcBef>
            </a:pPr>
            <a:r>
              <a:rPr lang="en-US" b="true" sz="2828" spc="73">
                <a:solidFill>
                  <a:srgbClr val="FFFFFF"/>
                </a:solidFill>
                <a:latin typeface="Open Sans Bold"/>
                <a:ea typeface="Open Sans Bold"/>
                <a:cs typeface="Open Sans Bold"/>
                <a:sym typeface="Open Sans Bold"/>
              </a:rPr>
              <a:t>Quản lý:</a:t>
            </a:r>
            <a:r>
              <a:rPr lang="en-US" b="true" sz="2828" spc="73">
                <a:solidFill>
                  <a:srgbClr val="FFFFFF"/>
                </a:solidFill>
                <a:latin typeface="Open Sans Medium"/>
                <a:ea typeface="Open Sans Medium"/>
                <a:cs typeface="Open Sans Medium"/>
                <a:sym typeface="Open Sans Medium"/>
              </a:rPr>
              <a:t> Theo dõi hiệu suất </a:t>
            </a:r>
          </a:p>
          <a:p>
            <a:pPr algn="ctr">
              <a:lnSpc>
                <a:spcPts val="3959"/>
              </a:lnSpc>
              <a:spcBef>
                <a:spcPct val="0"/>
              </a:spcBef>
            </a:pPr>
            <a:r>
              <a:rPr lang="en-US" b="true" sz="2828" spc="73">
                <a:solidFill>
                  <a:srgbClr val="FFFFFF"/>
                </a:solidFill>
                <a:latin typeface="Open Sans Medium"/>
                <a:ea typeface="Open Sans Medium"/>
                <a:cs typeface="Open Sans Medium"/>
                <a:sym typeface="Open Sans Medium"/>
              </a:rPr>
              <a:t>bán hàng, hàng tồn kho.</a:t>
            </a:r>
          </a:p>
        </p:txBody>
      </p:sp>
      <p:sp>
        <p:nvSpPr>
          <p:cNvPr name="TextBox 7" id="7"/>
          <p:cNvSpPr txBox="true"/>
          <p:nvPr/>
        </p:nvSpPr>
        <p:spPr>
          <a:xfrm rot="0">
            <a:off x="9413415" y="2105136"/>
            <a:ext cx="7252692" cy="948625"/>
          </a:xfrm>
          <a:prstGeom prst="rect">
            <a:avLst/>
          </a:prstGeom>
        </p:spPr>
        <p:txBody>
          <a:bodyPr anchor="t" rtlCol="false" tIns="0" lIns="0" bIns="0" rIns="0">
            <a:spAutoFit/>
          </a:bodyPr>
          <a:lstStyle/>
          <a:p>
            <a:pPr algn="ctr">
              <a:lnSpc>
                <a:spcPts val="3888"/>
              </a:lnSpc>
              <a:spcBef>
                <a:spcPct val="0"/>
              </a:spcBef>
            </a:pPr>
            <a:r>
              <a:rPr lang="en-US" b="true" sz="2777" spc="72">
                <a:solidFill>
                  <a:srgbClr val="FFFFFF"/>
                </a:solidFill>
                <a:latin typeface="Open Sans Bold"/>
                <a:ea typeface="Open Sans Bold"/>
                <a:cs typeface="Open Sans Bold"/>
                <a:sym typeface="Open Sans Bold"/>
              </a:rPr>
              <a:t>Nhân sự &amp; vận hành:</a:t>
            </a:r>
            <a:r>
              <a:rPr lang="en-US" b="true" sz="2777" spc="72">
                <a:solidFill>
                  <a:srgbClr val="FFFFFF"/>
                </a:solidFill>
                <a:latin typeface="Open Sans Medium"/>
                <a:ea typeface="Open Sans Medium"/>
                <a:cs typeface="Open Sans Medium"/>
                <a:sym typeface="Open Sans Medium"/>
              </a:rPr>
              <a:t> Quản lý nhân viên,</a:t>
            </a:r>
          </a:p>
          <a:p>
            <a:pPr algn="ctr">
              <a:lnSpc>
                <a:spcPts val="3888"/>
              </a:lnSpc>
              <a:spcBef>
                <a:spcPct val="0"/>
              </a:spcBef>
            </a:pPr>
            <a:r>
              <a:rPr lang="en-US" b="true" sz="2777" spc="72">
                <a:solidFill>
                  <a:srgbClr val="FFFFFF"/>
                </a:solidFill>
                <a:latin typeface="Open Sans Medium"/>
                <a:ea typeface="Open Sans Medium"/>
                <a:cs typeface="Open Sans Medium"/>
                <a:sym typeface="Open Sans Medium"/>
              </a:rPr>
              <a:t> tối ưu quy trình hoạt động.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DAGja9R0qhk</dc:identifier>
  <dcterms:modified xsi:type="dcterms:W3CDTF">2011-08-01T06:04:30Z</dcterms:modified>
  <cp:revision>1</cp:revision>
  <dc:title>he_qtcsdl_giuaky</dc:title>
</cp:coreProperties>
</file>